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7"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372051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140494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3108673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43353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251215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400151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309602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79269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323834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3135323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B7CC16A-366C-49A6-B630-EAE9207B3F7D}" type="datetimeFigureOut">
              <a:rPr lang="es-ES" smtClean="0"/>
              <a:t>29/05/2015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6E75A7-95B7-4BFD-AEA9-2CF7BDBF0AD6}" type="slidenum">
              <a:rPr lang="es-ES" smtClean="0"/>
              <a:t>‹Nº›</a:t>
            </a:fld>
            <a:endParaRPr lang="es-ES"/>
          </a:p>
        </p:txBody>
      </p:sp>
    </p:spTree>
    <p:extLst>
      <p:ext uri="{BB962C8B-B14F-4D97-AF65-F5344CB8AC3E}">
        <p14:creationId xmlns:p14="http://schemas.microsoft.com/office/powerpoint/2010/main" val="3001757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CC16A-366C-49A6-B630-EAE9207B3F7D}" type="datetimeFigureOut">
              <a:rPr lang="es-ES" smtClean="0"/>
              <a:t>29/05/2015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E75A7-95B7-4BFD-AEA9-2CF7BDBF0AD6}" type="slidenum">
              <a:rPr lang="es-ES" smtClean="0"/>
              <a:t>‹Nº›</a:t>
            </a:fld>
            <a:endParaRPr lang="es-ES"/>
          </a:p>
        </p:txBody>
      </p:sp>
    </p:spTree>
    <p:extLst>
      <p:ext uri="{BB962C8B-B14F-4D97-AF65-F5344CB8AC3E}">
        <p14:creationId xmlns:p14="http://schemas.microsoft.com/office/powerpoint/2010/main" val="1220378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8.bin"/><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6.wmf"/><Relationship Id="rId11" Type="http://schemas.openxmlformats.org/officeDocument/2006/relationships/image" Target="../media/image18.wmf"/><Relationship Id="rId5" Type="http://schemas.openxmlformats.org/officeDocument/2006/relationships/oleObject" Target="../embeddings/oleObject11.bin"/><Relationship Id="rId10" Type="http://schemas.openxmlformats.org/officeDocument/2006/relationships/oleObject" Target="../embeddings/oleObject13.bin"/><Relationship Id="rId4" Type="http://schemas.openxmlformats.org/officeDocument/2006/relationships/image" Target="../media/image15.wmf"/><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7.png"/><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9.w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7.png"/><Relationship Id="rId4" Type="http://schemas.openxmlformats.org/officeDocument/2006/relationships/image" Target="../media/image22.wmf"/></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7"/>
          <p:cNvSpPr txBox="1">
            <a:spLocks noChangeArrowheads="1"/>
          </p:cNvSpPr>
          <p:nvPr/>
        </p:nvSpPr>
        <p:spPr bwMode="auto">
          <a:xfrm rot="-5400000">
            <a:off x="-1354137" y="3989387"/>
            <a:ext cx="2952750" cy="2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s-ES" sz="1000">
                <a:solidFill>
                  <a:schemeClr val="bg1"/>
                </a:solidFill>
                <a:latin typeface="Arial Narrow" pitchFamily="34" charset="0"/>
              </a:rPr>
              <a:t>PPTCANCBQMA03014V3</a:t>
            </a:r>
          </a:p>
        </p:txBody>
      </p:sp>
      <p:sp>
        <p:nvSpPr>
          <p:cNvPr id="2058" name="Text Box 10"/>
          <p:cNvSpPr txBox="1">
            <a:spLocks noChangeArrowheads="1"/>
          </p:cNvSpPr>
          <p:nvPr/>
        </p:nvSpPr>
        <p:spPr bwMode="auto">
          <a:xfrm>
            <a:off x="2500313" y="4797425"/>
            <a:ext cx="639127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75000"/>
              </a:lnSpc>
              <a:spcBef>
                <a:spcPct val="50000"/>
              </a:spcBef>
            </a:pPr>
            <a:r>
              <a:rPr lang="es-ES" sz="2000" b="1">
                <a:solidFill>
                  <a:schemeClr val="bg1"/>
                </a:solidFill>
                <a:latin typeface="Arial Narrow" pitchFamily="34" charset="0"/>
              </a:rPr>
              <a:t>Clase</a:t>
            </a:r>
          </a:p>
          <a:p>
            <a:pPr algn="r" eaLnBrk="1" hangingPunct="1">
              <a:lnSpc>
                <a:spcPct val="75000"/>
              </a:lnSpc>
              <a:spcBef>
                <a:spcPct val="50000"/>
              </a:spcBef>
            </a:pPr>
            <a:r>
              <a:rPr lang="es-CL" sz="3500">
                <a:solidFill>
                  <a:schemeClr val="bg1"/>
                </a:solidFill>
                <a:latin typeface="Arial Narrow" pitchFamily="34" charset="0"/>
              </a:rPr>
              <a:t>Soluciones II: Unidades químicas de concentración</a:t>
            </a:r>
          </a:p>
        </p:txBody>
      </p:sp>
      <p:sp>
        <p:nvSpPr>
          <p:cNvPr id="2" name="1 CuadroTexto"/>
          <p:cNvSpPr txBox="1"/>
          <p:nvPr/>
        </p:nvSpPr>
        <p:spPr>
          <a:xfrm>
            <a:off x="914339" y="2543552"/>
            <a:ext cx="7582525" cy="1569660"/>
          </a:xfrm>
          <a:prstGeom prst="rect">
            <a:avLst/>
          </a:prstGeom>
          <a:noFill/>
        </p:spPr>
        <p:txBody>
          <a:bodyPr wrap="none" rtlCol="0">
            <a:spAutoFit/>
          </a:bodyPr>
          <a:lstStyle/>
          <a:p>
            <a:pPr algn="ctr"/>
            <a:r>
              <a:rPr lang="es-CL" sz="4800" dirty="0" smtClean="0">
                <a:latin typeface="Arial" pitchFamily="34" charset="0"/>
                <a:cs typeface="Arial" pitchFamily="34" charset="0"/>
              </a:rPr>
              <a:t>Disoluciones</a:t>
            </a:r>
          </a:p>
          <a:p>
            <a:pPr algn="ctr"/>
            <a:r>
              <a:rPr lang="es-CL" sz="4800" dirty="0" smtClean="0">
                <a:latin typeface="Arial" pitchFamily="34" charset="0"/>
                <a:cs typeface="Arial" pitchFamily="34" charset="0"/>
              </a:rPr>
              <a:t>Concentraciones Químicas</a:t>
            </a:r>
            <a:endParaRPr lang="es-ES" sz="4800" dirty="0">
              <a:latin typeface="Arial" pitchFamily="34" charset="0"/>
              <a:cs typeface="Arial" pitchFamily="34" charset="0"/>
            </a:endParaRPr>
          </a:p>
        </p:txBody>
      </p:sp>
    </p:spTree>
    <p:extLst>
      <p:ext uri="{BB962C8B-B14F-4D97-AF65-F5344CB8AC3E}">
        <p14:creationId xmlns:p14="http://schemas.microsoft.com/office/powerpoint/2010/main" val="3216200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gtEl>
                                        <p:attrNameLst>
                                          <p:attrName>style.visibility</p:attrName>
                                        </p:attrNameLst>
                                      </p:cBhvr>
                                      <p:to>
                                        <p:strVal val="visible"/>
                                      </p:to>
                                    </p:set>
                                    <p:animEffect transition="in" filter="wipe(left)">
                                      <p:cBhvr>
                                        <p:cTn id="7" dur="500"/>
                                        <p:tgtEl>
                                          <p:spTgt spid="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6"/>
          <p:cNvSpPr>
            <a:spLocks noChangeArrowheads="1"/>
          </p:cNvSpPr>
          <p:nvPr/>
        </p:nvSpPr>
        <p:spPr bwMode="auto">
          <a:xfrm>
            <a:off x="142875" y="1071563"/>
            <a:ext cx="8786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sz="2000">
                <a:cs typeface="Times New Roman" pitchFamily="18" charset="0"/>
              </a:rPr>
              <a:t>Se agregan 73.0 gramos de ácido clorhídrico (HCl) a 200 gramos de agua, ¿cuál es la molalidad de la disolución?</a:t>
            </a:r>
            <a:endParaRPr lang="es-ES" sz="2000">
              <a:solidFill>
                <a:srgbClr val="067DD9"/>
              </a:solidFill>
            </a:endParaRPr>
          </a:p>
        </p:txBody>
      </p:sp>
      <p:sp>
        <p:nvSpPr>
          <p:cNvPr id="5127" name="Text Box 18"/>
          <p:cNvSpPr txBox="1">
            <a:spLocks noChangeArrowheads="1"/>
          </p:cNvSpPr>
          <p:nvPr/>
        </p:nvSpPr>
        <p:spPr bwMode="auto">
          <a:xfrm>
            <a:off x="285750" y="2286000"/>
            <a:ext cx="3214688"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M.M (HCl) = 36.5 g/mol </a:t>
            </a:r>
          </a:p>
        </p:txBody>
      </p:sp>
      <p:sp>
        <p:nvSpPr>
          <p:cNvPr id="25" name="Text Box 9"/>
          <p:cNvSpPr txBox="1">
            <a:spLocks noChangeArrowheads="1"/>
          </p:cNvSpPr>
          <p:nvPr/>
        </p:nvSpPr>
        <p:spPr bwMode="auto">
          <a:xfrm>
            <a:off x="2214563" y="3286125"/>
            <a:ext cx="5143500" cy="784225"/>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Soluto + disolvente = disolución</a:t>
            </a:r>
          </a:p>
          <a:p>
            <a:pPr algn="ctr" eaLnBrk="1" hangingPunct="1">
              <a:spcBef>
                <a:spcPct val="50000"/>
              </a:spcBef>
            </a:pPr>
            <a:r>
              <a:rPr lang="es-ES"/>
              <a:t>73.0 g + 200 g = 273 g          </a:t>
            </a:r>
          </a:p>
        </p:txBody>
      </p:sp>
      <p:grpSp>
        <p:nvGrpSpPr>
          <p:cNvPr id="2" name="18 Grupo"/>
          <p:cNvGrpSpPr>
            <a:grpSpLocks/>
          </p:cNvGrpSpPr>
          <p:nvPr/>
        </p:nvGrpSpPr>
        <p:grpSpPr bwMode="auto">
          <a:xfrm>
            <a:off x="4143375" y="1928813"/>
            <a:ext cx="3857625" cy="1071562"/>
            <a:chOff x="4143372" y="1785926"/>
            <a:chExt cx="3857649" cy="1071575"/>
          </a:xfrm>
        </p:grpSpPr>
        <p:sp>
          <p:nvSpPr>
            <p:cNvPr id="5132" name="2 Rectángulo redondeado"/>
            <p:cNvSpPr>
              <a:spLocks noChangeArrowheads="1"/>
            </p:cNvSpPr>
            <p:nvPr/>
          </p:nvSpPr>
          <p:spPr bwMode="auto">
            <a:xfrm>
              <a:off x="4143372" y="1785926"/>
              <a:ext cx="3857649" cy="1071575"/>
            </a:xfrm>
            <a:prstGeom prst="roundRect">
              <a:avLst>
                <a:gd name="adj" fmla="val 16667"/>
              </a:avLst>
            </a:prstGeom>
            <a:solidFill>
              <a:srgbClr val="CECEEF"/>
            </a:solidFill>
            <a:ln w="12700" algn="ctr">
              <a:solidFill>
                <a:srgbClr val="9C9CDF"/>
              </a:solidFill>
              <a:prstDash val="sysDash"/>
              <a:round/>
              <a:headEnd/>
              <a:tailEnd/>
            </a:ln>
          </p:spPr>
          <p:txBody>
            <a:bodyPr wrap="none"/>
            <a:lstStyle/>
            <a:p>
              <a:pPr algn="ctr"/>
              <a:endParaRPr lang="es-CL"/>
            </a:p>
          </p:txBody>
        </p:sp>
        <p:graphicFrame>
          <p:nvGraphicFramePr>
            <p:cNvPr id="5123" name="Object 17"/>
            <p:cNvGraphicFramePr>
              <a:graphicFrameLocks noChangeAspect="1"/>
            </p:cNvGraphicFramePr>
            <p:nvPr/>
          </p:nvGraphicFramePr>
          <p:xfrm>
            <a:off x="4357685" y="2000240"/>
            <a:ext cx="3384903" cy="642942"/>
          </p:xfrm>
          <a:graphic>
            <a:graphicData uri="http://schemas.openxmlformats.org/presentationml/2006/ole">
              <mc:AlternateContent xmlns:mc="http://schemas.openxmlformats.org/markup-compatibility/2006">
                <mc:Choice xmlns:v="urn:schemas-microsoft-com:vml" Requires="v">
                  <p:oleObj spid="_x0000_s5122" name="Equation" r:id="rId3" imgW="2273040" imgH="431640" progId="Equation.DSMT4">
                    <p:embed/>
                  </p:oleObj>
                </mc:Choice>
                <mc:Fallback>
                  <p:oleObj name="Equation" r:id="rId3" imgW="227304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7685" y="2000240"/>
                          <a:ext cx="3384903" cy="642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5138" name="Object 18"/>
          <p:cNvGraphicFramePr>
            <a:graphicFrameLocks noChangeAspect="1"/>
          </p:cNvGraphicFramePr>
          <p:nvPr/>
        </p:nvGraphicFramePr>
        <p:xfrm>
          <a:off x="1143000" y="4429125"/>
          <a:ext cx="6880225" cy="1879600"/>
        </p:xfrm>
        <a:graphic>
          <a:graphicData uri="http://schemas.openxmlformats.org/presentationml/2006/ole">
            <mc:AlternateContent xmlns:mc="http://schemas.openxmlformats.org/markup-compatibility/2006">
              <mc:Choice xmlns:v="urn:schemas-microsoft-com:vml" Requires="v">
                <p:oleObj spid="_x0000_s5123" name="Equation" r:id="rId5" imgW="2463480" imgH="672840" progId="Equation.DSMT4">
                  <p:embed/>
                </p:oleObj>
              </mc:Choice>
              <mc:Fallback>
                <p:oleObj name="Equation" r:id="rId5" imgW="2463480" imgH="6728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4429125"/>
                        <a:ext cx="6880225"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128" name="Group 2"/>
          <p:cNvGrpSpPr>
            <a:grpSpLocks/>
          </p:cNvGrpSpPr>
          <p:nvPr/>
        </p:nvGrpSpPr>
        <p:grpSpPr bwMode="auto">
          <a:xfrm>
            <a:off x="131763" y="-100013"/>
            <a:ext cx="4872037" cy="719138"/>
            <a:chOff x="83" y="-63"/>
            <a:chExt cx="3069" cy="453"/>
          </a:xfrm>
        </p:grpSpPr>
        <p:sp>
          <p:nvSpPr>
            <p:cNvPr id="5130" name="37 Rectángulo redondeado"/>
            <p:cNvSpPr>
              <a:spLocks noChangeArrowheads="1"/>
            </p:cNvSpPr>
            <p:nvPr/>
          </p:nvSpPr>
          <p:spPr bwMode="auto">
            <a:xfrm>
              <a:off x="83" y="-63"/>
              <a:ext cx="3069"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5131" name="38 CuadroTexto"/>
            <p:cNvSpPr txBox="1">
              <a:spLocks noChangeArrowheads="1"/>
            </p:cNvSpPr>
            <p:nvPr/>
          </p:nvSpPr>
          <p:spPr bwMode="auto">
            <a:xfrm>
              <a:off x="160" y="4"/>
              <a:ext cx="98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Ejemplo</a:t>
              </a:r>
            </a:p>
          </p:txBody>
        </p:sp>
      </p:grpSp>
      <p:pic>
        <p:nvPicPr>
          <p:cNvPr id="5129" name="5 Imagen" descr="ico_conceptos.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211638" y="44450"/>
            <a:ext cx="723900"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7160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27"/>
                                        </p:tgtEl>
                                        <p:attrNameLst>
                                          <p:attrName>style.visibility</p:attrName>
                                        </p:attrNameLst>
                                      </p:cBhvr>
                                      <p:to>
                                        <p:strVal val="visible"/>
                                      </p:to>
                                    </p:set>
                                    <p:animEffect transition="in" filter="box(in)">
                                      <p:cBhvr>
                                        <p:cTn id="12" dur="500"/>
                                        <p:tgtEl>
                                          <p:spTgt spid="5127"/>
                                        </p:tgtEl>
                                      </p:cBhvr>
                                    </p:animEffect>
                                  </p:childTnLst>
                                </p:cTn>
                              </p:par>
                              <p:par>
                                <p:cTn id="13" presetID="4"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ox(in)">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ox(in)">
                                      <p:cBhvr>
                                        <p:cTn id="20" dur="500"/>
                                        <p:tgtEl>
                                          <p:spTgt spid="2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5138"/>
                                        </p:tgtEl>
                                        <p:attrNameLst>
                                          <p:attrName>style.visibility</p:attrName>
                                        </p:attrNameLst>
                                      </p:cBhvr>
                                      <p:to>
                                        <p:strVal val="visible"/>
                                      </p:to>
                                    </p:set>
                                    <p:animEffect transition="in" filter="box(in)">
                                      <p:cBhvr>
                                        <p:cTn id="25" dur="500"/>
                                        <p:tgtEl>
                                          <p:spTgt spid="5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5127" grpId="0" animBg="1"/>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7" name="16 Grupo"/>
          <p:cNvGrpSpPr>
            <a:grpSpLocks/>
          </p:cNvGrpSpPr>
          <p:nvPr/>
        </p:nvGrpSpPr>
        <p:grpSpPr bwMode="auto">
          <a:xfrm>
            <a:off x="131763" y="-100013"/>
            <a:ext cx="7869237" cy="860426"/>
            <a:chOff x="131763" y="-100013"/>
            <a:chExt cx="7869245" cy="860426"/>
          </a:xfrm>
        </p:grpSpPr>
        <p:grpSp>
          <p:nvGrpSpPr>
            <p:cNvPr id="6161" name="Group 2"/>
            <p:cNvGrpSpPr>
              <a:grpSpLocks/>
            </p:cNvGrpSpPr>
            <p:nvPr/>
          </p:nvGrpSpPr>
          <p:grpSpPr bwMode="auto">
            <a:xfrm>
              <a:off x="131763" y="-100013"/>
              <a:ext cx="7797019" cy="719138"/>
              <a:chOff x="83" y="-63"/>
              <a:chExt cx="3877" cy="453"/>
            </a:xfrm>
          </p:grpSpPr>
          <p:sp>
            <p:nvSpPr>
              <p:cNvPr id="6163" name="37 Rectángulo redondeado"/>
              <p:cNvSpPr>
                <a:spLocks noChangeArrowheads="1"/>
              </p:cNvSpPr>
              <p:nvPr/>
            </p:nvSpPr>
            <p:spPr bwMode="auto">
              <a:xfrm>
                <a:off x="83" y="-63"/>
                <a:ext cx="3877"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6164" name="38 CuadroTexto"/>
              <p:cNvSpPr txBox="1">
                <a:spLocks noChangeArrowheads="1"/>
              </p:cNvSpPr>
              <p:nvPr/>
            </p:nvSpPr>
            <p:spPr bwMode="auto">
              <a:xfrm>
                <a:off x="160" y="4"/>
                <a:ext cx="345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800" b="1">
                    <a:solidFill>
                      <a:srgbClr val="404040"/>
                    </a:solidFill>
                  </a:rPr>
                  <a:t>1. Unidades químicas de concentración</a:t>
                </a:r>
                <a:endParaRPr lang="es-CL" sz="2800" b="1">
                  <a:solidFill>
                    <a:srgbClr val="404040"/>
                  </a:solidFill>
                </a:endParaRPr>
              </a:p>
            </p:txBody>
          </p:sp>
        </p:grpSp>
        <p:pic>
          <p:nvPicPr>
            <p:cNvPr id="6162" name="5 Imagen" descr="ico_concepto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7101" y="0"/>
              <a:ext cx="723907"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48" name="Group 7"/>
          <p:cNvGrpSpPr>
            <a:grpSpLocks/>
          </p:cNvGrpSpPr>
          <p:nvPr/>
        </p:nvGrpSpPr>
        <p:grpSpPr bwMode="auto">
          <a:xfrm>
            <a:off x="0" y="765175"/>
            <a:ext cx="8243888" cy="396875"/>
            <a:chOff x="0" y="482"/>
            <a:chExt cx="5193" cy="250"/>
          </a:xfrm>
        </p:grpSpPr>
        <p:sp>
          <p:nvSpPr>
            <p:cNvPr id="6159" name="40 CuadroTexto"/>
            <p:cNvSpPr txBox="1">
              <a:spLocks noChangeArrowheads="1"/>
            </p:cNvSpPr>
            <p:nvPr/>
          </p:nvSpPr>
          <p:spPr bwMode="auto">
            <a:xfrm>
              <a:off x="22" y="482"/>
              <a:ext cx="51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000" b="1">
                  <a:solidFill>
                    <a:srgbClr val="7F7F7F"/>
                  </a:solidFill>
                </a:rPr>
                <a:t>1.3 Fracción molar (</a:t>
              </a:r>
              <a:r>
                <a:rPr lang="es-ES_tradnl" sz="2000" b="1" i="1">
                  <a:solidFill>
                    <a:srgbClr val="7F7F7F"/>
                  </a:solidFill>
                </a:rPr>
                <a:t>X</a:t>
              </a:r>
              <a:r>
                <a:rPr lang="es-ES_tradnl" sz="2000" b="1">
                  <a:solidFill>
                    <a:srgbClr val="7F7F7F"/>
                  </a:solidFill>
                </a:rPr>
                <a:t>)</a:t>
              </a:r>
              <a:endParaRPr lang="es-CL" sz="2000" b="1">
                <a:solidFill>
                  <a:srgbClr val="7F7F7F"/>
                </a:solidFill>
              </a:endParaRPr>
            </a:p>
          </p:txBody>
        </p:sp>
        <p:cxnSp>
          <p:nvCxnSpPr>
            <p:cNvPr id="26" name="25 Conector recto"/>
            <p:cNvCxnSpPr/>
            <p:nvPr/>
          </p:nvCxnSpPr>
          <p:spPr>
            <a:xfrm>
              <a:off x="0" y="720"/>
              <a:ext cx="1973" cy="1"/>
            </a:xfrm>
            <a:prstGeom prst="line">
              <a:avLst/>
            </a:prstGeom>
            <a:ln>
              <a:solidFill>
                <a:srgbClr val="067DD9"/>
              </a:solidFill>
            </a:ln>
          </p:spPr>
          <p:style>
            <a:lnRef idx="1">
              <a:schemeClr val="accent1"/>
            </a:lnRef>
            <a:fillRef idx="0">
              <a:schemeClr val="accent1"/>
            </a:fillRef>
            <a:effectRef idx="0">
              <a:schemeClr val="accent1"/>
            </a:effectRef>
            <a:fontRef idx="minor">
              <a:schemeClr val="tx1"/>
            </a:fontRef>
          </p:style>
        </p:cxnSp>
      </p:grpSp>
      <p:sp>
        <p:nvSpPr>
          <p:cNvPr id="27" name="Rectangle 6"/>
          <p:cNvSpPr>
            <a:spLocks noChangeArrowheads="1"/>
          </p:cNvSpPr>
          <p:nvPr/>
        </p:nvSpPr>
        <p:spPr bwMode="auto">
          <a:xfrm>
            <a:off x="142875" y="1285875"/>
            <a:ext cx="8786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a:cs typeface="Times New Roman" pitchFamily="18" charset="0"/>
              </a:rPr>
              <a:t>Expresa la cantidad de moles de cada componente en relación a la totalidad de los moles de disolución. Corresponde a una unidad adimensional.</a:t>
            </a:r>
            <a:endParaRPr lang="es-ES">
              <a:solidFill>
                <a:srgbClr val="067DD9"/>
              </a:solidFill>
            </a:endParaRPr>
          </a:p>
        </p:txBody>
      </p:sp>
      <p:sp>
        <p:nvSpPr>
          <p:cNvPr id="31" name="Text Box 9"/>
          <p:cNvSpPr txBox="1">
            <a:spLocks noChangeArrowheads="1"/>
          </p:cNvSpPr>
          <p:nvPr/>
        </p:nvSpPr>
        <p:spPr bwMode="auto">
          <a:xfrm>
            <a:off x="2214563" y="3630613"/>
            <a:ext cx="5143500" cy="369887"/>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X soluto + X disolvente = 1</a:t>
            </a:r>
          </a:p>
        </p:txBody>
      </p:sp>
      <p:grpSp>
        <p:nvGrpSpPr>
          <p:cNvPr id="5" name="34 Grupo"/>
          <p:cNvGrpSpPr>
            <a:grpSpLocks/>
          </p:cNvGrpSpPr>
          <p:nvPr/>
        </p:nvGrpSpPr>
        <p:grpSpPr bwMode="auto">
          <a:xfrm>
            <a:off x="142875" y="4783138"/>
            <a:ext cx="8658225" cy="646112"/>
            <a:chOff x="142844" y="4643438"/>
            <a:chExt cx="8657646" cy="646550"/>
          </a:xfrm>
        </p:grpSpPr>
        <p:sp>
          <p:nvSpPr>
            <p:cNvPr id="6156" name="Text Box 18"/>
            <p:cNvSpPr txBox="1">
              <a:spLocks noChangeArrowheads="1"/>
            </p:cNvSpPr>
            <p:nvPr/>
          </p:nvSpPr>
          <p:spPr bwMode="auto">
            <a:xfrm>
              <a:off x="2085318" y="4643438"/>
              <a:ext cx="6715172" cy="64655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Apropiada para el cálculo de presiones parciales de los gases y para trabajar con presiones de vapor de las disoluciones</a:t>
              </a:r>
            </a:p>
          </p:txBody>
        </p:sp>
        <p:sp>
          <p:nvSpPr>
            <p:cNvPr id="6157"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Ventajas</a:t>
              </a:r>
            </a:p>
          </p:txBody>
        </p:sp>
        <p:cxnSp>
          <p:nvCxnSpPr>
            <p:cNvPr id="6158"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6" name="35 Grupo"/>
          <p:cNvGrpSpPr>
            <a:grpSpLocks/>
          </p:cNvGrpSpPr>
          <p:nvPr/>
        </p:nvGrpSpPr>
        <p:grpSpPr bwMode="auto">
          <a:xfrm>
            <a:off x="142875" y="5786438"/>
            <a:ext cx="8658225" cy="646112"/>
            <a:chOff x="142844" y="4643438"/>
            <a:chExt cx="8657646" cy="646550"/>
          </a:xfrm>
        </p:grpSpPr>
        <p:sp>
          <p:nvSpPr>
            <p:cNvPr id="6153" name="Text Box 18"/>
            <p:cNvSpPr txBox="1">
              <a:spLocks noChangeArrowheads="1"/>
            </p:cNvSpPr>
            <p:nvPr/>
          </p:nvSpPr>
          <p:spPr bwMode="auto">
            <a:xfrm>
              <a:off x="2085318" y="4643438"/>
              <a:ext cx="6715172" cy="64655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No se utiliza para expresar la concentración de las disoluciones para valoraciones o para análisis gravimétricos</a:t>
              </a:r>
            </a:p>
          </p:txBody>
        </p:sp>
        <p:sp>
          <p:nvSpPr>
            <p:cNvPr id="6154"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Desventajas</a:t>
              </a:r>
            </a:p>
          </p:txBody>
        </p:sp>
        <p:cxnSp>
          <p:nvCxnSpPr>
            <p:cNvPr id="6155"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aphicFrame>
        <p:nvGraphicFramePr>
          <p:cNvPr id="6146" name="Object 4"/>
          <p:cNvGraphicFramePr>
            <a:graphicFrameLocks noChangeAspect="1"/>
          </p:cNvGraphicFramePr>
          <p:nvPr/>
        </p:nvGraphicFramePr>
        <p:xfrm>
          <a:off x="357188" y="2214563"/>
          <a:ext cx="8475662" cy="893762"/>
        </p:xfrm>
        <a:graphic>
          <a:graphicData uri="http://schemas.openxmlformats.org/presentationml/2006/ole">
            <mc:AlternateContent xmlns:mc="http://schemas.openxmlformats.org/markup-compatibility/2006">
              <mc:Choice xmlns:v="urn:schemas-microsoft-com:vml" Requires="v">
                <p:oleObj spid="_x0000_s6146" name="Equation" r:id="rId4" imgW="3733560" imgH="393480" progId="Equation.DSMT4">
                  <p:embed/>
                </p:oleObj>
              </mc:Choice>
              <mc:Fallback>
                <p:oleObj name="Equation" r:id="rId4" imgW="373356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8" y="2214563"/>
                        <a:ext cx="8475662" cy="89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58497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box(in)">
                                      <p:cBhvr>
                                        <p:cTn id="12" dur="500"/>
                                        <p:tgtEl>
                                          <p:spTgt spid="6146"/>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ox(in)">
                                      <p:cBhvr>
                                        <p:cTn id="15" dur="500"/>
                                        <p:tgtEl>
                                          <p:spTgt spid="3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ox(in)">
                                      <p:cBhvr>
                                        <p:cTn id="20" dur="500"/>
                                        <p:tgtEl>
                                          <p:spTgt spid="5"/>
                                        </p:tgtEl>
                                      </p:cBhvr>
                                    </p:animEffect>
                                  </p:childTnLst>
                                </p:cTn>
                              </p:par>
                              <p:par>
                                <p:cTn id="21" presetID="4" presetClass="entr" presetSubtype="16"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ox(i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6"/>
          <p:cNvSpPr>
            <a:spLocks noChangeArrowheads="1"/>
          </p:cNvSpPr>
          <p:nvPr/>
        </p:nvSpPr>
        <p:spPr bwMode="auto">
          <a:xfrm>
            <a:off x="142875" y="928688"/>
            <a:ext cx="8786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sz="2000">
                <a:cs typeface="Times New Roman" pitchFamily="18" charset="0"/>
              </a:rPr>
              <a:t>Una solución esta formada por 324 g de H</a:t>
            </a:r>
            <a:r>
              <a:rPr lang="es-MX" sz="2000" baseline="-25000">
                <a:cs typeface="Times New Roman" pitchFamily="18" charset="0"/>
              </a:rPr>
              <a:t>2</a:t>
            </a:r>
            <a:r>
              <a:rPr lang="es-MX" sz="2000">
                <a:cs typeface="Times New Roman" pitchFamily="18" charset="0"/>
              </a:rPr>
              <a:t>O y 120 g de acido acético (CH</a:t>
            </a:r>
            <a:r>
              <a:rPr lang="es-MX" sz="2000" baseline="-25000">
                <a:cs typeface="Times New Roman" pitchFamily="18" charset="0"/>
              </a:rPr>
              <a:t>3</a:t>
            </a:r>
            <a:r>
              <a:rPr lang="es-MX" sz="2000">
                <a:cs typeface="Times New Roman" pitchFamily="18" charset="0"/>
              </a:rPr>
              <a:t>COOH). Calcular la fracción molar de cada uno.</a:t>
            </a:r>
            <a:endParaRPr lang="es-ES" sz="2000">
              <a:solidFill>
                <a:srgbClr val="067DD9"/>
              </a:solidFill>
            </a:endParaRPr>
          </a:p>
        </p:txBody>
      </p:sp>
      <p:sp>
        <p:nvSpPr>
          <p:cNvPr id="7177" name="Text Box 18"/>
          <p:cNvSpPr txBox="1">
            <a:spLocks noChangeArrowheads="1"/>
          </p:cNvSpPr>
          <p:nvPr/>
        </p:nvSpPr>
        <p:spPr bwMode="auto">
          <a:xfrm>
            <a:off x="785813" y="1857375"/>
            <a:ext cx="3214687"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M.M (H</a:t>
            </a:r>
            <a:r>
              <a:rPr lang="es-ES" baseline="-25000">
                <a:solidFill>
                  <a:schemeClr val="accent2"/>
                </a:solidFill>
              </a:rPr>
              <a:t>2</a:t>
            </a:r>
            <a:r>
              <a:rPr lang="es-ES">
                <a:solidFill>
                  <a:schemeClr val="accent2"/>
                </a:solidFill>
              </a:rPr>
              <a:t>O) = 18 g/mol </a:t>
            </a:r>
          </a:p>
        </p:txBody>
      </p:sp>
      <p:sp>
        <p:nvSpPr>
          <p:cNvPr id="7178" name="Text Box 18"/>
          <p:cNvSpPr txBox="1">
            <a:spLocks noChangeArrowheads="1"/>
          </p:cNvSpPr>
          <p:nvPr/>
        </p:nvSpPr>
        <p:spPr bwMode="auto">
          <a:xfrm>
            <a:off x="5000625" y="1844675"/>
            <a:ext cx="3214688"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M.M (CH</a:t>
            </a:r>
            <a:r>
              <a:rPr lang="es-ES" baseline="-25000">
                <a:solidFill>
                  <a:schemeClr val="accent2"/>
                </a:solidFill>
              </a:rPr>
              <a:t>3</a:t>
            </a:r>
            <a:r>
              <a:rPr lang="es-ES">
                <a:solidFill>
                  <a:schemeClr val="accent2"/>
                </a:solidFill>
              </a:rPr>
              <a:t>COOH) = 60 g/mol </a:t>
            </a:r>
          </a:p>
        </p:txBody>
      </p:sp>
      <p:sp>
        <p:nvSpPr>
          <p:cNvPr id="23" name="Rectangle 6"/>
          <p:cNvSpPr>
            <a:spLocks noChangeArrowheads="1"/>
          </p:cNvSpPr>
          <p:nvPr/>
        </p:nvSpPr>
        <p:spPr bwMode="auto">
          <a:xfrm>
            <a:off x="214313" y="2643188"/>
            <a:ext cx="8786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b="1">
                <a:solidFill>
                  <a:srgbClr val="067DD9"/>
                </a:solidFill>
                <a:cs typeface="Times New Roman" pitchFamily="18" charset="0"/>
              </a:rPr>
              <a:t>Calculando los moles de ambos compuestos:</a:t>
            </a:r>
            <a:endParaRPr lang="es-ES" b="1">
              <a:solidFill>
                <a:srgbClr val="067DD9"/>
              </a:solidFill>
            </a:endParaRPr>
          </a:p>
        </p:txBody>
      </p:sp>
      <p:graphicFrame>
        <p:nvGraphicFramePr>
          <p:cNvPr id="7170" name="Object 4"/>
          <p:cNvGraphicFramePr>
            <a:graphicFrameLocks noChangeAspect="1"/>
          </p:cNvGraphicFramePr>
          <p:nvPr/>
        </p:nvGraphicFramePr>
        <p:xfrm>
          <a:off x="285750" y="3071813"/>
          <a:ext cx="3643313" cy="638175"/>
        </p:xfrm>
        <a:graphic>
          <a:graphicData uri="http://schemas.openxmlformats.org/presentationml/2006/ole">
            <mc:AlternateContent xmlns:mc="http://schemas.openxmlformats.org/markup-compatibility/2006">
              <mc:Choice xmlns:v="urn:schemas-microsoft-com:vml" Requires="v">
                <p:oleObj spid="_x0000_s7170" name="Equation" r:id="rId3" imgW="2463480" imgH="431640" progId="Equation.DSMT4">
                  <p:embed/>
                </p:oleObj>
              </mc:Choice>
              <mc:Fallback>
                <p:oleObj name="Equation" r:id="rId3" imgW="246348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3071813"/>
                        <a:ext cx="3643313"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1" name="Object 5"/>
          <p:cNvGraphicFramePr>
            <a:graphicFrameLocks noChangeAspect="1"/>
          </p:cNvGraphicFramePr>
          <p:nvPr/>
        </p:nvGraphicFramePr>
        <p:xfrm>
          <a:off x="4429125" y="3068638"/>
          <a:ext cx="4560888" cy="646112"/>
        </p:xfrm>
        <a:graphic>
          <a:graphicData uri="http://schemas.openxmlformats.org/presentationml/2006/ole">
            <mc:AlternateContent xmlns:mc="http://schemas.openxmlformats.org/markup-compatibility/2006">
              <mc:Choice xmlns:v="urn:schemas-microsoft-com:vml" Requires="v">
                <p:oleObj spid="_x0000_s7171" name="Equation" r:id="rId5" imgW="3047760" imgH="431640" progId="Equation.DSMT4">
                  <p:embed/>
                </p:oleObj>
              </mc:Choice>
              <mc:Fallback>
                <p:oleObj name="Equation" r:id="rId5" imgW="3047760" imgH="4316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9125" y="3068638"/>
                        <a:ext cx="4560888"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2" name="Object 6"/>
          <p:cNvGraphicFramePr>
            <a:graphicFrameLocks noChangeAspect="1"/>
          </p:cNvGraphicFramePr>
          <p:nvPr/>
        </p:nvGraphicFramePr>
        <p:xfrm>
          <a:off x="142875" y="3857625"/>
          <a:ext cx="8786813" cy="815975"/>
        </p:xfrm>
        <a:graphic>
          <a:graphicData uri="http://schemas.openxmlformats.org/presentationml/2006/ole">
            <mc:AlternateContent xmlns:mc="http://schemas.openxmlformats.org/markup-compatibility/2006">
              <mc:Choice xmlns:v="urn:schemas-microsoft-com:vml" Requires="v">
                <p:oleObj spid="_x0000_s7172" name="Equation" r:id="rId7" imgW="4647960" imgH="431640" progId="Equation.DSMT4">
                  <p:embed/>
                </p:oleObj>
              </mc:Choice>
              <mc:Fallback>
                <p:oleObj name="Equation" r:id="rId7" imgW="4647960" imgH="4316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2875" y="3857625"/>
                        <a:ext cx="8786813" cy="81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 name="Text Box 9"/>
          <p:cNvSpPr txBox="1">
            <a:spLocks noChangeArrowheads="1"/>
          </p:cNvSpPr>
          <p:nvPr/>
        </p:nvSpPr>
        <p:spPr bwMode="auto">
          <a:xfrm>
            <a:off x="1785938" y="5988050"/>
            <a:ext cx="6000750" cy="369888"/>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X soluto (Ac. acético) </a:t>
            </a:r>
            <a:r>
              <a:rPr lang="es-ES" b="1"/>
              <a:t>0.1 </a:t>
            </a:r>
            <a:r>
              <a:rPr lang="es-ES"/>
              <a:t> + X disolvente (H</a:t>
            </a:r>
            <a:r>
              <a:rPr lang="es-ES" baseline="-25000"/>
              <a:t>2</a:t>
            </a:r>
            <a:r>
              <a:rPr lang="es-ES"/>
              <a:t>O) </a:t>
            </a:r>
            <a:r>
              <a:rPr lang="es-ES" b="1"/>
              <a:t>0.9</a:t>
            </a:r>
            <a:r>
              <a:rPr lang="es-ES"/>
              <a:t> = </a:t>
            </a:r>
            <a:r>
              <a:rPr lang="es-ES" b="1"/>
              <a:t>1</a:t>
            </a:r>
          </a:p>
        </p:txBody>
      </p:sp>
      <p:grpSp>
        <p:nvGrpSpPr>
          <p:cNvPr id="7179" name="Group 2"/>
          <p:cNvGrpSpPr>
            <a:grpSpLocks/>
          </p:cNvGrpSpPr>
          <p:nvPr/>
        </p:nvGrpSpPr>
        <p:grpSpPr bwMode="auto">
          <a:xfrm>
            <a:off x="131763" y="-100013"/>
            <a:ext cx="4872037" cy="719138"/>
            <a:chOff x="83" y="-63"/>
            <a:chExt cx="3069" cy="453"/>
          </a:xfrm>
        </p:grpSpPr>
        <p:sp>
          <p:nvSpPr>
            <p:cNvPr id="7181" name="37 Rectángulo redondeado"/>
            <p:cNvSpPr>
              <a:spLocks noChangeArrowheads="1"/>
            </p:cNvSpPr>
            <p:nvPr/>
          </p:nvSpPr>
          <p:spPr bwMode="auto">
            <a:xfrm>
              <a:off x="83" y="-63"/>
              <a:ext cx="3069"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7182" name="38 CuadroTexto"/>
            <p:cNvSpPr txBox="1">
              <a:spLocks noChangeArrowheads="1"/>
            </p:cNvSpPr>
            <p:nvPr/>
          </p:nvSpPr>
          <p:spPr bwMode="auto">
            <a:xfrm>
              <a:off x="160" y="4"/>
              <a:ext cx="98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Ejemplo</a:t>
              </a:r>
            </a:p>
          </p:txBody>
        </p:sp>
      </p:grpSp>
      <p:pic>
        <p:nvPicPr>
          <p:cNvPr id="7180" name="5 Imagen" descr="ico_conceptos.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211638" y="44450"/>
            <a:ext cx="723900"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83" name="Object 15"/>
          <p:cNvGraphicFramePr>
            <a:graphicFrameLocks noChangeAspect="1"/>
          </p:cNvGraphicFramePr>
          <p:nvPr/>
        </p:nvGraphicFramePr>
        <p:xfrm>
          <a:off x="142875" y="4964113"/>
          <a:ext cx="8786813" cy="750887"/>
        </p:xfrm>
        <a:graphic>
          <a:graphicData uri="http://schemas.openxmlformats.org/presentationml/2006/ole">
            <mc:AlternateContent xmlns:mc="http://schemas.openxmlformats.org/markup-compatibility/2006">
              <mc:Choice xmlns:v="urn:schemas-microsoft-com:vml" Requires="v">
                <p:oleObj spid="_x0000_s7173" name="Equation" r:id="rId10" imgW="5054400" imgH="431640" progId="Equation.DSMT4">
                  <p:embed/>
                </p:oleObj>
              </mc:Choice>
              <mc:Fallback>
                <p:oleObj name="Equation" r:id="rId10" imgW="5054400" imgH="4316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2875" y="4964113"/>
                        <a:ext cx="8786813" cy="75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745437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7"/>
                                        </p:tgtEl>
                                        <p:attrNameLst>
                                          <p:attrName>style.visibility</p:attrName>
                                        </p:attrNameLst>
                                      </p:cBhvr>
                                      <p:to>
                                        <p:strVal val="visible"/>
                                      </p:to>
                                    </p:set>
                                    <p:animEffect transition="in" filter="box(in)">
                                      <p:cBhvr>
                                        <p:cTn id="12" dur="500"/>
                                        <p:tgtEl>
                                          <p:spTgt spid="717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7178"/>
                                        </p:tgtEl>
                                        <p:attrNameLst>
                                          <p:attrName>style.visibility</p:attrName>
                                        </p:attrNameLst>
                                      </p:cBhvr>
                                      <p:to>
                                        <p:strVal val="visible"/>
                                      </p:to>
                                    </p:set>
                                    <p:animEffect transition="in" filter="box(in)">
                                      <p:cBhvr>
                                        <p:cTn id="15" dur="500"/>
                                        <p:tgtEl>
                                          <p:spTgt spid="7178"/>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ox(in)">
                                      <p:cBhvr>
                                        <p:cTn id="18" dur="500"/>
                                        <p:tgtEl>
                                          <p:spTgt spid="23"/>
                                        </p:tgtEl>
                                      </p:cBhvr>
                                    </p:animEffect>
                                  </p:childTnLst>
                                </p:cTn>
                              </p:par>
                              <p:par>
                                <p:cTn id="19" presetID="4" presetClass="entr" presetSubtype="16" fill="hold" nodeType="withEffect">
                                  <p:stCondLst>
                                    <p:cond delay="0"/>
                                  </p:stCondLst>
                                  <p:childTnLst>
                                    <p:set>
                                      <p:cBhvr>
                                        <p:cTn id="20" dur="1" fill="hold">
                                          <p:stCondLst>
                                            <p:cond delay="0"/>
                                          </p:stCondLst>
                                        </p:cTn>
                                        <p:tgtEl>
                                          <p:spTgt spid="7171"/>
                                        </p:tgtEl>
                                        <p:attrNameLst>
                                          <p:attrName>style.visibility</p:attrName>
                                        </p:attrNameLst>
                                      </p:cBhvr>
                                      <p:to>
                                        <p:strVal val="visible"/>
                                      </p:to>
                                    </p:set>
                                    <p:animEffect transition="in" filter="box(in)">
                                      <p:cBhvr>
                                        <p:cTn id="21" dur="500"/>
                                        <p:tgtEl>
                                          <p:spTgt spid="7171"/>
                                        </p:tgtEl>
                                      </p:cBhvr>
                                    </p:animEffect>
                                  </p:childTnLst>
                                </p:cTn>
                              </p:par>
                              <p:par>
                                <p:cTn id="22" presetID="4" presetClass="entr" presetSubtype="16" fill="hold" nodeType="withEffect">
                                  <p:stCondLst>
                                    <p:cond delay="0"/>
                                  </p:stCondLst>
                                  <p:childTnLst>
                                    <p:set>
                                      <p:cBhvr>
                                        <p:cTn id="23" dur="1" fill="hold">
                                          <p:stCondLst>
                                            <p:cond delay="0"/>
                                          </p:stCondLst>
                                        </p:cTn>
                                        <p:tgtEl>
                                          <p:spTgt spid="7170"/>
                                        </p:tgtEl>
                                        <p:attrNameLst>
                                          <p:attrName>style.visibility</p:attrName>
                                        </p:attrNameLst>
                                      </p:cBhvr>
                                      <p:to>
                                        <p:strVal val="visible"/>
                                      </p:to>
                                    </p:set>
                                    <p:animEffect transition="in" filter="box(in)">
                                      <p:cBhvr>
                                        <p:cTn id="24" dur="500"/>
                                        <p:tgtEl>
                                          <p:spTgt spid="717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nodeType="clickEffect">
                                  <p:stCondLst>
                                    <p:cond delay="0"/>
                                  </p:stCondLst>
                                  <p:childTnLst>
                                    <p:set>
                                      <p:cBhvr>
                                        <p:cTn id="28" dur="1" fill="hold">
                                          <p:stCondLst>
                                            <p:cond delay="0"/>
                                          </p:stCondLst>
                                        </p:cTn>
                                        <p:tgtEl>
                                          <p:spTgt spid="7172"/>
                                        </p:tgtEl>
                                        <p:attrNameLst>
                                          <p:attrName>style.visibility</p:attrName>
                                        </p:attrNameLst>
                                      </p:cBhvr>
                                      <p:to>
                                        <p:strVal val="visible"/>
                                      </p:to>
                                    </p:set>
                                    <p:animEffect transition="in" filter="box(in)">
                                      <p:cBhvr>
                                        <p:cTn id="29" dur="500"/>
                                        <p:tgtEl>
                                          <p:spTgt spid="7172"/>
                                        </p:tgtEl>
                                      </p:cBhvr>
                                    </p:animEffect>
                                  </p:childTnLst>
                                </p:cTn>
                              </p:par>
                              <p:par>
                                <p:cTn id="30" presetID="4" presetClass="entr" presetSubtype="16" fill="hold" nodeType="withEffect">
                                  <p:stCondLst>
                                    <p:cond delay="0"/>
                                  </p:stCondLst>
                                  <p:childTnLst>
                                    <p:set>
                                      <p:cBhvr>
                                        <p:cTn id="31" dur="1" fill="hold">
                                          <p:stCondLst>
                                            <p:cond delay="0"/>
                                          </p:stCondLst>
                                        </p:cTn>
                                        <p:tgtEl>
                                          <p:spTgt spid="7183"/>
                                        </p:tgtEl>
                                        <p:attrNameLst>
                                          <p:attrName>style.visibility</p:attrName>
                                        </p:attrNameLst>
                                      </p:cBhvr>
                                      <p:to>
                                        <p:strVal val="visible"/>
                                      </p:to>
                                    </p:set>
                                    <p:animEffect transition="in" filter="box(in)">
                                      <p:cBhvr>
                                        <p:cTn id="32" dur="500"/>
                                        <p:tgtEl>
                                          <p:spTgt spid="718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box(in)">
                                      <p:cBhvr>
                                        <p:cTn id="3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7177" grpId="0" animBg="1"/>
      <p:bldP spid="7178" grpId="0" animBg="1"/>
      <p:bldP spid="23" grpId="0"/>
      <p:bldP spid="2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16 Grupo"/>
          <p:cNvGrpSpPr>
            <a:grpSpLocks/>
          </p:cNvGrpSpPr>
          <p:nvPr/>
        </p:nvGrpSpPr>
        <p:grpSpPr bwMode="auto">
          <a:xfrm>
            <a:off x="131763" y="-100013"/>
            <a:ext cx="7369175" cy="860426"/>
            <a:chOff x="131763" y="-100013"/>
            <a:chExt cx="7369160" cy="860426"/>
          </a:xfrm>
        </p:grpSpPr>
        <p:grpSp>
          <p:nvGrpSpPr>
            <p:cNvPr id="8216" name="Group 2"/>
            <p:cNvGrpSpPr>
              <a:grpSpLocks/>
            </p:cNvGrpSpPr>
            <p:nvPr/>
          </p:nvGrpSpPr>
          <p:grpSpPr bwMode="auto">
            <a:xfrm>
              <a:off x="131763" y="-100013"/>
              <a:ext cx="7368665" cy="719138"/>
              <a:chOff x="83" y="-63"/>
              <a:chExt cx="3664" cy="453"/>
            </a:xfrm>
          </p:grpSpPr>
          <p:sp>
            <p:nvSpPr>
              <p:cNvPr id="8218" name="37 Rectángulo redondeado"/>
              <p:cNvSpPr>
                <a:spLocks noChangeArrowheads="1"/>
              </p:cNvSpPr>
              <p:nvPr/>
            </p:nvSpPr>
            <p:spPr bwMode="auto">
              <a:xfrm>
                <a:off x="83" y="-63"/>
                <a:ext cx="3664"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8219" name="38 CuadroTexto"/>
              <p:cNvSpPr txBox="1">
                <a:spLocks noChangeArrowheads="1"/>
              </p:cNvSpPr>
              <p:nvPr/>
            </p:nvSpPr>
            <p:spPr bwMode="auto">
              <a:xfrm>
                <a:off x="160" y="4"/>
                <a:ext cx="312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800" b="1">
                    <a:solidFill>
                      <a:srgbClr val="404040"/>
                    </a:solidFill>
                  </a:rPr>
                  <a:t>2. Otras unidades de concentración</a:t>
                </a:r>
                <a:endParaRPr lang="es-CL" sz="2800" b="1">
                  <a:solidFill>
                    <a:srgbClr val="404040"/>
                  </a:solidFill>
                </a:endParaRPr>
              </a:p>
            </p:txBody>
          </p:sp>
        </p:grpSp>
        <p:pic>
          <p:nvPicPr>
            <p:cNvPr id="8217" name="5 Imagen" descr="ico_concepto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77018" y="0"/>
              <a:ext cx="723905"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 name="Text Box 7"/>
          <p:cNvSpPr txBox="1">
            <a:spLocks noChangeArrowheads="1"/>
          </p:cNvSpPr>
          <p:nvPr/>
        </p:nvSpPr>
        <p:spPr bwMode="auto">
          <a:xfrm>
            <a:off x="285750" y="785813"/>
            <a:ext cx="85010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s-ES" sz="2000"/>
              <a:t>Para expresar concentraciones muy pequeñas, trazas de una sustancia muy diluida en otra, es común utilizar otras unidades de concentración, tales como:</a:t>
            </a:r>
          </a:p>
        </p:txBody>
      </p:sp>
      <p:sp>
        <p:nvSpPr>
          <p:cNvPr id="27654" name="Text Box 9"/>
          <p:cNvSpPr txBox="1">
            <a:spLocks noChangeArrowheads="1"/>
          </p:cNvSpPr>
          <p:nvPr/>
        </p:nvSpPr>
        <p:spPr bwMode="auto">
          <a:xfrm>
            <a:off x="357188" y="2000250"/>
            <a:ext cx="2571750" cy="369888"/>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ppm: partes por millón</a:t>
            </a:r>
          </a:p>
        </p:txBody>
      </p:sp>
      <p:sp>
        <p:nvSpPr>
          <p:cNvPr id="8199" name="AutoShape 16" descr="data:image/jpeg;base64,/9j/4AAQSkZJRgABAQAAAQABAAD/2wCEAAkGBhQSERUUEBIUFRUVEhAVFRAVFxUXEBAWFxUVFBcVFBQXHCYeFxkjGRUVIDIgIycqLCwsFR4xNTAqNSY3LCkBCQoKDgwOFQ8PGikfHxwpKSksKSkpLCksLCwpKSkpLCkpKSkpLCw1KSwpKSkpKSksKSwsKSkpLDUpLCkpKSksLP/AABEIAKwAoAMBIgACEQEDEQH/xAAcAAAABwEBAAAAAAAAAAAAAAAAAQIDBAUGBwj/xABGEAACAQIEAgYFCAYJBQEAAAABAhEAAwQSITEFQQYTIlFhcQcygZGxI0JykqGiwdEUFTNSU1QWJENic7LC0vBEgpPh8Rf/xAAaAQADAQEBAQAAAAAAAAAAAAAAAQMCBAUG/8QAKREAAgIBBAAGAgIDAAAAAAAAAAECEQMEEiExExQyQVGRgaEi8EJhYv/aAAwDAQACEQMRAD8A6pRxQijArQBCjo4pq950gHKKaJSIpm7c+NAEgMKGaq83T30OvpWMsQR30qKrUu671PsPIoTFQZcDc0OtHeKquMcRt2ivWuFzuESfnOdlHjVUek+GFxrZvKHQgMpDAglgg3GvaIFaSfsKzV5x3ihmHfWOHTTBwT+kCAQp7L6EgmPV3gH3U+vSbDFwgvoWZQwAkyCuYa7SV1jfSntl8BaNVNHWUHSjDZUbr0yujupk9pE9Zh5Us9I8PmZevTMhAZZOhJCge9gPbS2sLRqKKazVvj1llLLfQqFuMSG0C2yFc+wke+puCxCvkdGzKxUqwMqwPMUNNBZbmkmlmk0hgijFHQigARTN6n4pi9QAQNM3j8ak27RPKmb1ugCIaSTTnVGiewQKTGM5oNTeDXcyGeTEfZVfckVK6PNKv9P8KQFB0w6NfpdwE3jbFtXCgAEi4SCGaeXZX7e+qr+idxnuNexNpzcey2bIQ6i26MEU54C9kiI3NYL0h3D+sMTqY64gCTHqrVVwrhRvBzmykCEEgZ7hkhdTrop25la96GhfhqW+uPg4nlTfR1zHdE1u5g13sti2xBiQ0G2UyBg0zJmah2ehLKFT9ITq81m4/Y7ZuW7fVgq2bRTAMb6HvrBjo/bUoTcdkfMAVyhlZbIusDPPl7VPOrDhvR1WTMLj7KRoIEqjdrlz7xtU5abar3/oy8v/AD+zRp6OIBH6QP2bIoKmEDW2Dga7FyWqe/RG5DILydUbhuKDb+UDNdS4ZedpU6CN9Zqiw3ClWJZ4zIM2gU5mKgA8yIE+2pP6uBWVa4dwFABb1mWT4dke+vMz5Z4/9mXnpen9jx9HrjMExAVXRluDKSZa6HcrrAzKqg+IrU9GuFNhra2mcOFunI0ZSFZpCkeEnasJj8GbaghmOuXXQN2Q2ZO8axTfDMQ3X2e037exzP8AEUVy+blN7WiS1ijNRca/J2ikmlRREVY9UOKOKEUdABRTL6mn6j30jZo/550gJuHxAA25VFxN+eVQLuLUb3wPag+NRbnErf8AMj69sUAT1va7U5cxEiKpzj7Z2xB9jpQF0Ha+3vU0qsZJvjwprgd4rfZDs4keak/hTTK3K790H8al8AwykszEs6kDNsokHYCkkFGK6R+jMYnE3bxxBXPcZsuQGNhE5vCq8eh1f5pv/GP91dIut2m+k3xrN8Z4Xfa7ce3cyIbZALXGCockaKIy9uNdRrPKK9CGtzpbVKiLww7ozy+iBP5l/qL796kWvRWq/wDU3OXzF/OrLFcPxDPn6xVPW5urN4lLYPV5Q0AZjCtEH53OTRL0YvqLZ653Ocm4nWFViHAyzMntCZ/d8K1LVZmqcjDxQfsJs+j9V065j5qNOdOnoQI/bMP+3v8AbTNzguJXMGv9lhdIU3SrhnvI4UEjVQijT+8RoNadXguJiXYMIE2xddBPV5Q2ffRtfGZ7q48kFk9TF4GPraIPQMfxm+qPzpeG6DBXRheJy3LTRlGuV1bv8Kd4dwnEpeR3v9YhbM8sdfksilB3MdSOUA1pF3HmvxFQeCEXaCOlxXdFtFDLS6IiqHSCKOKOhQAQFMY64qW2d4hQSSdqk1zP0udKTbUYe2dd28yNB7N6TdDjFydI5Lxg58VcZ2kF2MLE69w5VDxIXUIG2jUCd5rS9H+BFkN17bMNTmjQedQOK4SDoAB8TUnM644GZ23hSTz9gk0s2jGk+cVp+i+F7ZbMq5Y0b1WmdCOe1T+kuCQDsCOsZWVZBymCGEjlIkGs+Ih+XE+ijG5eI21uMCjh0IfUEx2d9jPPxr0LZw6poqhfIRXlW4CpzKe0sajedwa9EejvpP8Ap2DV2Pylv5O54sBo3tEH31VOyE4OI+47bfTb4mo3E8D11o282WY7WVWgDukaHfXxqXc9Zvpt8TQrRMzr9DLZntsNGUAKsAMHU+ZhzB5RpU/F8BDuX6y4pOWArEBYy7AafN+8as6OtbmKkZuz0SJQC7eYsGlXXdNCOzmmGMzPeBU/F8CD3C5uXAZGgYhRAUQANPmn6xq1pNG5hSI+AwptW1QtmyKqhoAMKABt4CpC7jzX4ihQG48x8ayxl3FClUKYgqFHFHFAhDmASeQJ9g3rzf0v4ib+LdmPziftr0TxYxYukfwrn+U15l4h+1Y/3jUsp16ZK7NRwjiAto51zvbIknRFAJgDvJyifCs/xe+HOYc9/Ois4qBqTtFRsVe0AAGkyeZk7muWSa5PVilYOH4wo0xPhUzFY3OO1qRr5a7CqwLvSluVPmyrUQmHa85Fb30KcWNvHPYJ7N60xA5ZkOYH3Fq58z6jzrSejm7HGMKRzdlPkUaunGedqUtp3F/Wb6b/ABpF2+qCXYKJAliAJOwk0pj2m+m/xpnGYJLoAuDMAcwEkCYjWNx4bV0nmEbG4wOhWzeQOSoHaWfWgqO4mGFVeHx98x8vY7BZXJkQRl7x2iN57yatU4FYERaQZWDjwYTBHvNKucFssSWtKSSSTrJnedfL3VRNLgzTKi5xG9uL+FEAiM/ZYmGmI00Dc9ianYTiyhPl71ktLaowy5dSvtgGnR0dw4/sV3J1kkaEaSdBBOnjRvwSwSSbSSdzBnnznT1jt3mhuIJMkWMSjyUZWgwcpB19lOjf2j401h8IlvRFCg7gCBTo/EfGsM2X9FSqKKQhRoqOaFUENYhQVIIBBGoIB0/5NcrxuKwbMC2AtMrKXLqVlfleqhgu0k6GdYrp/Er2Sy7RMIxjvgVx670gwXWOWw15CYDC3cGQ5SGHZJA0I+2r4cDy3SslkzLH70LxIwShjd4ZkyXhZPyixnImM2cAaaye+kMnDHAKYC6/yXWuqkzaSWEtL6+qTpOlTv11hLwLdTiCGxBvkZVINxFGYRJlcu48aY/RcLAW2cXbm2yHLl+UtszNkbUiAc3dt4VuWBR4lGjK1EvaRGXDcJL3FGHbsWetzy+V1yhoXtTmhhoaYW1wsqG/Rbnato6pLZmz3DbVR29yR5eNTn4XgnIIW+AHtEDIY7KhAuu6kBfso/1ThYgdfoiopiGQq5uqwPeC3lAqEo4kbWafyQb+F4bbjrMHcQnJKsWBTNcNvUZ9QCJkTpVnwDB4QY2wcPZyOtyy2aTMOHEanw+8KaOEwsg3GvuwEMXMl+0z6zyJZtBptT3AEsJjcMtlHDdaoLsdwADB1/u1z+LhbqL5NLK3w2dAueu/02+NClXv2j/Tak0ygi9cKqSBMULd7TUj3R8aruI8VChtjlIUDvY66+AFPHHAMVc9nKCDzBgEgxt31vw5dk3NXwTw07GiaqqyzLcKjMyawx3QgTBPNTNWatImlKO00pWCh/6oqBrJo0UUIo6E1qhCJoTSZoTWhCMTbDIysJBBBHfXP+Kej7CwzxdEAmEYEnyDA10G4dD5Gqy5bDAgiQRqDsfOq4808b/g6Jzxxn6lZzu3we1atg28ReCqxhertPDAZ21ESDmIPLU7VHTC2rTGMS05VP7IHQgsNVfuuEztymtHj+H3Azm3h1I7arplJACxqrdnnqO0YAnWm8mW31Yw05yc4zFJysgQkdogkZW3+ad6tLPKXbJeDH4KUYa2Wg4ntAWyPkdcrENAhiCJUExMSO+jsWLZVYulpnIOq7TSVUgdqNcw07vKpT3FuFsmHPWW+reXZ2YHLk1yxrl5Trp7HxgAFQrhSSyZmJZldTKmAdSD8mvMcq5pRi+zaxohYXA2btzKLj5jyyBfmnTXuyFY5QKscBwNLWLwzKWJ60CSRGzd1TeH4JQqsbQR1zDaCPmmNdiFXXwp1B/WsP8A4w/ytXN4ONStIooJcl5iB8o/0j8BSHMCacxQ+Ub6X4CouNtMyEIYOmu3vqiVujT6KQ8PQ5i7ASDMwIJO+vh3VKRVOqoTtLmFUwImW8O4VXWEcZJVAesKdYRmZT41OwnDGuFjfZ9HjLsrAV1uO1cs5o8+xISW+dPgmo+s1SsO2pWDp3mTr40h7eVYJ0nshd/KKHUOxzFsp7vCuNyvourRJFA0i0rAdoz40ttqDaNBNFmoppDrNbAKaOaaL0OspiFudDUGKlNc0qKaAIeOxirbZgwJEwJ57cvKsph+PX9QbQYhklVYBipBkxvA5HnIq54xwq0AD1e7EFpOkmTPmapcSbGaCzhgoUKuZRlAjciToN6rCN+xCUuRbcRvq0rYIBMkFwQPI6eO8xHjVtg8UzAm4nV7R2gcwImffpVSeD2Vk3HYQe0ueCkSxMkyakWeF2tAUc9xkwdZB9+tYk0UjZaqQdoPu/Co1s/1qx/i/wClqdw2GW2sIIH/AMHPyFRlb+tWP8X/AEtUihocX67edIpeJ9dvOkUmA2uHUTCjUydOffS6OgaAoTkEzGtCjoqBgomoUTDSgC8mimm89DPVDJE62km7TRNIJpiF4nGZEZt8qkx5a1V4bpfhngG6EOnZudg6+J0NP8QE2nH9x/ga5TiOKsDldVdQCBI1Gh5iuzT4ceS1J0zmzznCnFWjr1y8txDkZW00hhBO41G2sVRnBrcuAvhrgzEy8nshhMEcs2ZgQO7xrnH6wsfwSpgQVOoidZ08PdUjD8Qt5n7d9V06uHMiRrmg66xVZ6RwXD/v4ILVp9o2eKti4xZsLcObNJBO5A0230APIEc96ssDfLJqrLECH3Ok7+c+6sQvEUI/a3zq0Szbcp176c/S7Z53DtoWJG/n3RXmZXsReOdM21zEqo7TAeZFUy8YttjMOiNJ6wmRsIVudUVzEqFHYEiDJ8PPlVZwfi6niNgAru3q7Dstua4Y6hykopFFklJ8I7A9wdpjsJJPcAJNMWOJWn9S4pgEnwA0J17qynEvSNYsXHs3LV1jpLIVAhlB0JYEHWqqx0/wCghcPfhlZCCVMhozfO3MD3CvXjo8slu2vkbzQT7OhpiUZoV1JgmAQdBlBOniy++nctc8w/pCwSOHSxfVu1tlE5iCQRm1BhfcKsrfpSw5/s73uX/dRLR5V/ixeYx+7NjloRWatdPrLbJc+7+dPf01t/uP93865JrZ6uA8xi+S+yURWs//AE4tfw3+7+dNX+nKBSeqfQd61NZIt9mfNYnxZsBeoG9UJbh7qPNVzoJDWqYdYqcRSGSgRU4kypHeGHvEVyDG6MwPIkHzmu1YjBg1h+knQNrrF7TZX5zs3n41DNjc1wdemy+G3fTMNlFIKxU7FdFsdb/sc470IP2aVW3MPiV9bC3vqMfgK4XHULpv7PR8TSS7ivocF1uRodc/7599Rwt8/wDTXvqN+VPWuFYx/Uwl3zYZR9tZ2Zpdhu0q6S+hvEklTJJ8zNQujhjFq37gc+UiPxrRYboDjbv7QLbHnLe4VoOGejAW9cxLHcn8q6cGJxds49TmhKO2CMfxPHgYi4xQPm6sjNtoB9lR/wBZL/BX2eYPdt+JrZ8V9Fr3DK3cuncarj6H738z90/nX1OLXY4wSafB4M9PJybKJeKJEdQmwE8xBbUGN+0PdUvA8TRWY9RbOZlIXWLcch4EirL/APIb/wDMj6ppxPRLiBtiR9U0563G10/sk9LP2aH8JxNdIsppHxJ/GPZU0cQEaW1G+nu0+yodr0X4obYuP+2nx6OMX/OfdrwtT/P0ilpsldr6A2PGYHq10nT96e+o2LcMgUKBAiRzk8/fUtfRxi/5z7lW/BOgt2203rwujSAViCOelcMcUk0yS0mS1bRpkv04LlHa4aRufdUhMJFegeySZopoqOkATCmjbp00g0DGms0g2BT5ojQO2M9QKMWh3U6KMCigtjYTwpaigaNaBBsKTkpVCaYhISjilURosAZaEUc0KQBBaUBRUYoAXNHTdKmgD//Z"/>
          <p:cNvSpPr>
            <a:spLocks noChangeAspect="1" noChangeArrowheads="1"/>
          </p:cNvSpPr>
          <p:nvPr/>
        </p:nvSpPr>
        <p:spPr bwMode="auto">
          <a:xfrm>
            <a:off x="63500" y="-798513"/>
            <a:ext cx="1524000" cy="163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8200" name="AutoShape 18" descr="data:image/jpeg;base64,/9j/4AAQSkZJRgABAQAAAQABAAD/2wCEAAkGBhQSERUUEBIUFRUVEhAVFRAVFxUXEBAWFxUVFBcVFBQXHCYeFxkjGRUVIDIgIycqLCwsFR4xNTAqNSY3LCkBCQoKDgwOFQ8PGikfHxwpKSksKSkpLCksLCwpKSkpLCkpKSkpLCw1KSwpKSkpKSksKSwsKSkpLDUpLCkpKSksLP/AABEIAKwAoAMBIgACEQEDEQH/xAAcAAAABwEBAAAAAAAAAAAAAAAAAQIDBAUGBwj/xABGEAACAQIEAgYFCAYJBQEAAAABAhEAAwQSITEFQQYTIlFhcQcygZGxI0JykqGiwdEUFTNSU1QWJENic7LC0vBEgpPh8Rf/xAAaAQADAQEBAQAAAAAAAAAAAAAAAQMCBAUG/8QAKREAAgIBBAAGAgIDAAAAAAAAAAECEQMEEiExExQyQVGRgaEi8EJhYv/aAAwDAQACEQMRAD8A6pRxQijArQBCjo4pq950gHKKaJSIpm7c+NAEgMKGaq83T30OvpWMsQR30qKrUu671PsPIoTFQZcDc0OtHeKquMcRt2ivWuFzuESfnOdlHjVUek+GFxrZvKHQgMpDAglgg3GvaIFaSfsKzV5x3ihmHfWOHTTBwT+kCAQp7L6EgmPV3gH3U+vSbDFwgvoWZQwAkyCuYa7SV1jfSntl8BaNVNHWUHSjDZUbr0yujupk9pE9Zh5Us9I8PmZevTMhAZZOhJCge9gPbS2sLRqKKazVvj1llLLfQqFuMSG0C2yFc+wke+puCxCvkdGzKxUqwMqwPMUNNBZbmkmlmk0hgijFHQigARTN6n4pi9QAQNM3j8ak27RPKmb1ugCIaSTTnVGiewQKTGM5oNTeDXcyGeTEfZVfckVK6PNKv9P8KQFB0w6NfpdwE3jbFtXCgAEi4SCGaeXZX7e+qr+idxnuNexNpzcey2bIQ6i26MEU54C9kiI3NYL0h3D+sMTqY64gCTHqrVVwrhRvBzmykCEEgZ7hkhdTrop25la96GhfhqW+uPg4nlTfR1zHdE1u5g13sti2xBiQ0G2UyBg0zJmah2ehLKFT9ITq81m4/Y7ZuW7fVgq2bRTAMb6HvrBjo/bUoTcdkfMAVyhlZbIusDPPl7VPOrDhvR1WTMLj7KRoIEqjdrlz7xtU5abar3/oy8v/AD+zRp6OIBH6QP2bIoKmEDW2Dga7FyWqe/RG5DILydUbhuKDb+UDNdS4ZedpU6CN9Zqiw3ClWJZ4zIM2gU5mKgA8yIE+2pP6uBWVa4dwFABb1mWT4dke+vMz5Z4/9mXnpen9jx9HrjMExAVXRluDKSZa6HcrrAzKqg+IrU9GuFNhra2mcOFunI0ZSFZpCkeEnasJj8GbaghmOuXXQN2Q2ZO8axTfDMQ3X2e037exzP8AEUVy+blN7WiS1ijNRca/J2ikmlRREVY9UOKOKEUdABRTL6mn6j30jZo/550gJuHxAA25VFxN+eVQLuLUb3wPag+NRbnErf8AMj69sUAT1va7U5cxEiKpzj7Z2xB9jpQF0Ha+3vU0qsZJvjwprgd4rfZDs4keak/hTTK3K790H8al8AwykszEs6kDNsokHYCkkFGK6R+jMYnE3bxxBXPcZsuQGNhE5vCq8eh1f5pv/GP91dIut2m+k3xrN8Z4Xfa7ce3cyIbZALXGCockaKIy9uNdRrPKK9CGtzpbVKiLww7ozy+iBP5l/qL796kWvRWq/wDU3OXzF/OrLFcPxDPn6xVPW5urN4lLYPV5Q0AZjCtEH53OTRL0YvqLZ653Ocm4nWFViHAyzMntCZ/d8K1LVZmqcjDxQfsJs+j9V065j5qNOdOnoQI/bMP+3v8AbTNzguJXMGv9lhdIU3SrhnvI4UEjVQijT+8RoNadXguJiXYMIE2xddBPV5Q2ffRtfGZ7q48kFk9TF4GPraIPQMfxm+qPzpeG6DBXRheJy3LTRlGuV1bv8Kd4dwnEpeR3v9YhbM8sdfksilB3MdSOUA1pF3HmvxFQeCEXaCOlxXdFtFDLS6IiqHSCKOKOhQAQFMY64qW2d4hQSSdqk1zP0udKTbUYe2dd28yNB7N6TdDjFydI5Lxg58VcZ2kF2MLE69w5VDxIXUIG2jUCd5rS9H+BFkN17bMNTmjQedQOK4SDoAB8TUnM644GZ23hSTz9gk0s2jGk+cVp+i+F7ZbMq5Y0b1WmdCOe1T+kuCQDsCOsZWVZBymCGEjlIkGs+Ih+XE+ijG5eI21uMCjh0IfUEx2d9jPPxr0LZw6poqhfIRXlW4CpzKe0sajedwa9EejvpP8Ap2DV2Pylv5O54sBo3tEH31VOyE4OI+47bfTb4mo3E8D11o282WY7WVWgDukaHfXxqXc9Zvpt8TQrRMzr9DLZntsNGUAKsAMHU+ZhzB5RpU/F8BDuX6y4pOWArEBYy7AafN+8as6OtbmKkZuz0SJQC7eYsGlXXdNCOzmmGMzPeBU/F8CD3C5uXAZGgYhRAUQANPmn6xq1pNG5hSI+AwptW1QtmyKqhoAMKABt4CpC7jzX4ihQG48x8ayxl3FClUKYgqFHFHFAhDmASeQJ9g3rzf0v4ib+LdmPziftr0TxYxYukfwrn+U15l4h+1Y/3jUsp16ZK7NRwjiAto51zvbIknRFAJgDvJyifCs/xe+HOYc9/Ois4qBqTtFRsVe0AAGkyeZk7muWSa5PVilYOH4wo0xPhUzFY3OO1qRr5a7CqwLvSluVPmyrUQmHa85Fb30KcWNvHPYJ7N60xA5ZkOYH3Fq58z6jzrSejm7HGMKRzdlPkUaunGedqUtp3F/Wb6b/ABpF2+qCXYKJAliAJOwk0pj2m+m/xpnGYJLoAuDMAcwEkCYjWNx4bV0nmEbG4wOhWzeQOSoHaWfWgqO4mGFVeHx98x8vY7BZXJkQRl7x2iN57yatU4FYERaQZWDjwYTBHvNKucFssSWtKSSSTrJnedfL3VRNLgzTKi5xG9uL+FEAiM/ZYmGmI00Dc9ianYTiyhPl71ktLaowy5dSvtgGnR0dw4/sV3J1kkaEaSdBBOnjRvwSwSSbSSdzBnnznT1jt3mhuIJMkWMSjyUZWgwcpB19lOjf2j401h8IlvRFCg7gCBTo/EfGsM2X9FSqKKQhRoqOaFUENYhQVIIBBGoIB0/5NcrxuKwbMC2AtMrKXLqVlfleqhgu0k6GdYrp/Er2Sy7RMIxjvgVx670gwXWOWw15CYDC3cGQ5SGHZJA0I+2r4cDy3SslkzLH70LxIwShjd4ZkyXhZPyixnImM2cAaaye+kMnDHAKYC6/yXWuqkzaSWEtL6+qTpOlTv11hLwLdTiCGxBvkZVINxFGYRJlcu48aY/RcLAW2cXbm2yHLl+UtszNkbUiAc3dt4VuWBR4lGjK1EvaRGXDcJL3FGHbsWetzy+V1yhoXtTmhhoaYW1wsqG/Rbnato6pLZmz3DbVR29yR5eNTn4XgnIIW+AHtEDIY7KhAuu6kBfso/1ThYgdfoiopiGQq5uqwPeC3lAqEo4kbWafyQb+F4bbjrMHcQnJKsWBTNcNvUZ9QCJkTpVnwDB4QY2wcPZyOtyy2aTMOHEanw+8KaOEwsg3GvuwEMXMl+0z6zyJZtBptT3AEsJjcMtlHDdaoLsdwADB1/u1z+LhbqL5NLK3w2dAueu/02+NClXv2j/Tak0ygi9cKqSBMULd7TUj3R8aruI8VChtjlIUDvY66+AFPHHAMVc9nKCDzBgEgxt31vw5dk3NXwTw07GiaqqyzLcKjMyawx3QgTBPNTNWatImlKO00pWCh/6oqBrJo0UUIo6E1qhCJoTSZoTWhCMTbDIysJBBBHfXP+Kej7CwzxdEAmEYEnyDA10G4dD5Gqy5bDAgiQRqDsfOq4808b/g6Jzxxn6lZzu3we1atg28ReCqxhertPDAZ21ESDmIPLU7VHTC2rTGMS05VP7IHQgsNVfuuEztymtHj+H3Azm3h1I7arplJACxqrdnnqO0YAnWm8mW31Yw05yc4zFJysgQkdogkZW3+ad6tLPKXbJeDH4KUYa2Wg4ntAWyPkdcrENAhiCJUExMSO+jsWLZVYulpnIOq7TSVUgdqNcw07vKpT3FuFsmHPWW+reXZ2YHLk1yxrl5Trp7HxgAFQrhSSyZmJZldTKmAdSD8mvMcq5pRi+zaxohYXA2btzKLj5jyyBfmnTXuyFY5QKscBwNLWLwzKWJ60CSRGzd1TeH4JQqsbQR1zDaCPmmNdiFXXwp1B/WsP8A4w/ytXN4ONStIooJcl5iB8o/0j8BSHMCacxQ+Ub6X4CouNtMyEIYOmu3vqiVujT6KQ8PQ5i7ASDMwIJO+vh3VKRVOqoTtLmFUwImW8O4VXWEcZJVAesKdYRmZT41OwnDGuFjfZ9HjLsrAV1uO1cs5o8+xISW+dPgmo+s1SsO2pWDp3mTr40h7eVYJ0nshd/KKHUOxzFsp7vCuNyvourRJFA0i0rAdoz40ttqDaNBNFmoppDrNbAKaOaaL0OspiFudDUGKlNc0qKaAIeOxirbZgwJEwJ57cvKsph+PX9QbQYhklVYBipBkxvA5HnIq54xwq0AD1e7EFpOkmTPmapcSbGaCzhgoUKuZRlAjciToN6rCN+xCUuRbcRvq0rYIBMkFwQPI6eO8xHjVtg8UzAm4nV7R2gcwImffpVSeD2Vk3HYQe0ueCkSxMkyakWeF2tAUc9xkwdZB9+tYk0UjZaqQdoPu/Co1s/1qx/i/wClqdw2GW2sIIH/AMHPyFRlb+tWP8X/AEtUihocX67edIpeJ9dvOkUmA2uHUTCjUydOffS6OgaAoTkEzGtCjoqBgomoUTDSgC8mimm89DPVDJE62km7TRNIJpiF4nGZEZt8qkx5a1V4bpfhngG6EOnZudg6+J0NP8QE2nH9x/ga5TiOKsDldVdQCBI1Gh5iuzT4ceS1J0zmzznCnFWjr1y8txDkZW00hhBO41G2sVRnBrcuAvhrgzEy8nshhMEcs2ZgQO7xrnH6wsfwSpgQVOoidZ08PdUjD8Qt5n7d9V06uHMiRrmg66xVZ6RwXD/v4ILVp9o2eKti4xZsLcObNJBO5A0230APIEc96ssDfLJqrLECH3Ok7+c+6sQvEUI/a3zq0Szbcp176c/S7Z53DtoWJG/n3RXmZXsReOdM21zEqo7TAeZFUy8YttjMOiNJ6wmRsIVudUVzEqFHYEiDJ8PPlVZwfi6niNgAru3q7Dstua4Y6hykopFFklJ8I7A9wdpjsJJPcAJNMWOJWn9S4pgEnwA0J17qynEvSNYsXHs3LV1jpLIVAhlB0JYEHWqqx0/wCghcPfhlZCCVMhozfO3MD3CvXjo8slu2vkbzQT7OhpiUZoV1JgmAQdBlBOniy++nctc8w/pCwSOHSxfVu1tlE5iCQRm1BhfcKsrfpSw5/s73uX/dRLR5V/ixeYx+7NjloRWatdPrLbJc+7+dPf01t/uP93865JrZ6uA8xi+S+yURWs//AE4tfw3+7+dNX+nKBSeqfQd61NZIt9mfNYnxZsBeoG9UJbh7qPNVzoJDWqYdYqcRSGSgRU4kypHeGHvEVyDG6MwPIkHzmu1YjBg1h+knQNrrF7TZX5zs3n41DNjc1wdemy+G3fTMNlFIKxU7FdFsdb/sc470IP2aVW3MPiV9bC3vqMfgK4XHULpv7PR8TSS7ivocF1uRodc/7599Rwt8/wDTXvqN+VPWuFYx/Uwl3zYZR9tZ2Zpdhu0q6S+hvEklTJJ8zNQujhjFq37gc+UiPxrRYboDjbv7QLbHnLe4VoOGejAW9cxLHcn8q6cGJxds49TmhKO2CMfxPHgYi4xQPm6sjNtoB9lR/wBZL/BX2eYPdt+JrZ8V9Fr3DK3cuncarj6H738z90/nX1OLXY4wSafB4M9PJybKJeKJEdQmwE8xBbUGN+0PdUvA8TRWY9RbOZlIXWLcch4EirL/APIb/wDMj6ppxPRLiBtiR9U0563G10/sk9LP2aH8JxNdIsppHxJ/GPZU0cQEaW1G+nu0+yodr0X4obYuP+2nx6OMX/OfdrwtT/P0ilpsldr6A2PGYHq10nT96e+o2LcMgUKBAiRzk8/fUtfRxi/5z7lW/BOgt2203rwujSAViCOelcMcUk0yS0mS1bRpkv04LlHa4aRufdUhMJFegeySZopoqOkATCmjbp00g0DGms0g2BT5ojQO2M9QKMWh3U6KMCigtjYTwpaigaNaBBsKTkpVCaYhISjilURosAZaEUc0KQBBaUBRUYoAXNHTdKmgD//Z"/>
          <p:cNvSpPr>
            <a:spLocks noChangeAspect="1" noChangeArrowheads="1"/>
          </p:cNvSpPr>
          <p:nvPr/>
        </p:nvSpPr>
        <p:spPr bwMode="auto">
          <a:xfrm>
            <a:off x="63500" y="-798513"/>
            <a:ext cx="1524000" cy="163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18" name="Text Box 9"/>
          <p:cNvSpPr txBox="1">
            <a:spLocks noChangeArrowheads="1"/>
          </p:cNvSpPr>
          <p:nvPr/>
        </p:nvSpPr>
        <p:spPr bwMode="auto">
          <a:xfrm>
            <a:off x="6143625" y="2014538"/>
            <a:ext cx="2571750" cy="369887"/>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ppt: partes por trillón</a:t>
            </a:r>
          </a:p>
        </p:txBody>
      </p:sp>
      <p:sp>
        <p:nvSpPr>
          <p:cNvPr id="19" name="Text Box 9"/>
          <p:cNvSpPr txBox="1">
            <a:spLocks noChangeArrowheads="1"/>
          </p:cNvSpPr>
          <p:nvPr/>
        </p:nvSpPr>
        <p:spPr bwMode="auto">
          <a:xfrm>
            <a:off x="3214688" y="2014538"/>
            <a:ext cx="2571750" cy="369887"/>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ppb: partes por billón</a:t>
            </a:r>
          </a:p>
        </p:txBody>
      </p:sp>
      <p:grpSp>
        <p:nvGrpSpPr>
          <p:cNvPr id="4" name="34 Grupo"/>
          <p:cNvGrpSpPr>
            <a:grpSpLocks/>
          </p:cNvGrpSpPr>
          <p:nvPr/>
        </p:nvGrpSpPr>
        <p:grpSpPr bwMode="auto">
          <a:xfrm>
            <a:off x="285750" y="4059238"/>
            <a:ext cx="8658225" cy="369887"/>
            <a:chOff x="142844" y="4774180"/>
            <a:chExt cx="8657646" cy="369490"/>
          </a:xfrm>
        </p:grpSpPr>
        <p:sp>
          <p:nvSpPr>
            <p:cNvPr id="8213" name="Text Box 18"/>
            <p:cNvSpPr txBox="1">
              <a:spLocks noChangeArrowheads="1"/>
            </p:cNvSpPr>
            <p:nvPr/>
          </p:nvSpPr>
          <p:spPr bwMode="auto">
            <a:xfrm>
              <a:off x="2085318" y="4774213"/>
              <a:ext cx="6715172" cy="369457"/>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Permiten trabajar con soluciones muy diluidas</a:t>
              </a:r>
            </a:p>
          </p:txBody>
        </p:sp>
        <p:sp>
          <p:nvSpPr>
            <p:cNvPr id="8214"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Ventajas</a:t>
              </a:r>
            </a:p>
          </p:txBody>
        </p:sp>
        <p:cxnSp>
          <p:nvCxnSpPr>
            <p:cNvPr id="8215"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5" name="35 Grupo"/>
          <p:cNvGrpSpPr>
            <a:grpSpLocks/>
          </p:cNvGrpSpPr>
          <p:nvPr/>
        </p:nvGrpSpPr>
        <p:grpSpPr bwMode="auto">
          <a:xfrm>
            <a:off x="288925" y="4714875"/>
            <a:ext cx="8658225" cy="369888"/>
            <a:chOff x="142844" y="4774180"/>
            <a:chExt cx="8657646" cy="369490"/>
          </a:xfrm>
        </p:grpSpPr>
        <p:sp>
          <p:nvSpPr>
            <p:cNvPr id="8210" name="Text Box 18"/>
            <p:cNvSpPr txBox="1">
              <a:spLocks noChangeArrowheads="1"/>
            </p:cNvSpPr>
            <p:nvPr/>
          </p:nvSpPr>
          <p:spPr bwMode="auto">
            <a:xfrm>
              <a:off x="2085318" y="4774213"/>
              <a:ext cx="6715172" cy="369457"/>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Soluto y disolución deben usar la misma unidad de medición</a:t>
              </a:r>
            </a:p>
          </p:txBody>
        </p:sp>
        <p:sp>
          <p:nvSpPr>
            <p:cNvPr id="8211"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Desventajas</a:t>
              </a:r>
            </a:p>
          </p:txBody>
        </p:sp>
        <p:cxnSp>
          <p:nvCxnSpPr>
            <p:cNvPr id="8212"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aphicFrame>
        <p:nvGraphicFramePr>
          <p:cNvPr id="8194" name="Object 20"/>
          <p:cNvGraphicFramePr>
            <a:graphicFrameLocks noChangeAspect="1"/>
          </p:cNvGraphicFramePr>
          <p:nvPr/>
        </p:nvGraphicFramePr>
        <p:xfrm>
          <a:off x="357188" y="2786063"/>
          <a:ext cx="4000500" cy="831850"/>
        </p:xfrm>
        <a:graphic>
          <a:graphicData uri="http://schemas.openxmlformats.org/presentationml/2006/ole">
            <mc:AlternateContent xmlns:mc="http://schemas.openxmlformats.org/markup-compatibility/2006">
              <mc:Choice xmlns:v="urn:schemas-microsoft-com:vml" Requires="v">
                <p:oleObj spid="_x0000_s8194" name="Equation" r:id="rId4" imgW="1892160" imgH="393480" progId="Equation.DSMT4">
                  <p:embed/>
                </p:oleObj>
              </mc:Choice>
              <mc:Fallback>
                <p:oleObj name="Equation" r:id="rId4" imgW="189216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8" y="2786063"/>
                        <a:ext cx="40005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22"/>
          <p:cNvGraphicFramePr>
            <a:graphicFrameLocks noChangeAspect="1"/>
          </p:cNvGraphicFramePr>
          <p:nvPr/>
        </p:nvGraphicFramePr>
        <p:xfrm>
          <a:off x="5857875" y="2786063"/>
          <a:ext cx="2714625" cy="869950"/>
        </p:xfrm>
        <a:graphic>
          <a:graphicData uri="http://schemas.openxmlformats.org/presentationml/2006/ole">
            <mc:AlternateContent xmlns:mc="http://schemas.openxmlformats.org/markup-compatibility/2006">
              <mc:Choice xmlns:v="urn:schemas-microsoft-com:vml" Requires="v">
                <p:oleObj spid="_x0000_s8195" name="Equation" r:id="rId6" imgW="1307880" imgH="419040" progId="Equation.DSMT4">
                  <p:embed/>
                </p:oleObj>
              </mc:Choice>
              <mc:Fallback>
                <p:oleObj name="Equation" r:id="rId6" imgW="1307880" imgH="419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57875" y="2786063"/>
                        <a:ext cx="2714625" cy="86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35" name="AutoShape 9"/>
          <p:cNvCxnSpPr>
            <a:cxnSpLocks noChangeShapeType="1"/>
          </p:cNvCxnSpPr>
          <p:nvPr/>
        </p:nvCxnSpPr>
        <p:spPr bwMode="auto">
          <a:xfrm>
            <a:off x="4714875" y="3214688"/>
            <a:ext cx="595313" cy="1587"/>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6" name="33 Grupo"/>
          <p:cNvGrpSpPr>
            <a:grpSpLocks/>
          </p:cNvGrpSpPr>
          <p:nvPr/>
        </p:nvGrpSpPr>
        <p:grpSpPr bwMode="auto">
          <a:xfrm>
            <a:off x="500063" y="5572125"/>
            <a:ext cx="7715250" cy="1016000"/>
            <a:chOff x="1428728" y="5214950"/>
            <a:chExt cx="7715416" cy="1016000"/>
          </a:xfrm>
        </p:grpSpPr>
        <p:sp>
          <p:nvSpPr>
            <p:cNvPr id="8207" name="2 Rectángulo redondeado"/>
            <p:cNvSpPr>
              <a:spLocks noChangeArrowheads="1"/>
            </p:cNvSpPr>
            <p:nvPr/>
          </p:nvSpPr>
          <p:spPr bwMode="auto">
            <a:xfrm>
              <a:off x="2119011" y="5255906"/>
              <a:ext cx="7025133" cy="673652"/>
            </a:xfrm>
            <a:prstGeom prst="roundRect">
              <a:avLst>
                <a:gd name="adj" fmla="val 16667"/>
              </a:avLst>
            </a:prstGeom>
            <a:solidFill>
              <a:srgbClr val="CECEEF"/>
            </a:solidFill>
            <a:ln w="12700" algn="ctr">
              <a:solidFill>
                <a:srgbClr val="9C9CDF"/>
              </a:solidFill>
              <a:prstDash val="sysDash"/>
              <a:round/>
              <a:headEnd/>
              <a:tailEnd/>
            </a:ln>
          </p:spPr>
          <p:txBody>
            <a:bodyPr wrap="none"/>
            <a:lstStyle/>
            <a:p>
              <a:pPr algn="ctr"/>
              <a:endParaRPr lang="es-CL"/>
            </a:p>
          </p:txBody>
        </p:sp>
        <p:pic>
          <p:nvPicPr>
            <p:cNvPr id="8208" name="10 Imagen" descr="ico_ojocon.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428728" y="5214950"/>
              <a:ext cx="889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4 Rectángulo"/>
            <p:cNvSpPr>
              <a:spLocks noChangeArrowheads="1"/>
            </p:cNvSpPr>
            <p:nvPr/>
          </p:nvSpPr>
          <p:spPr bwMode="auto">
            <a:xfrm>
              <a:off x="2214547" y="5230497"/>
              <a:ext cx="6858158" cy="646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s-ES">
                  <a:solidFill>
                    <a:srgbClr val="222268"/>
                  </a:solidFill>
                </a:rPr>
                <a:t>En el caso de disoluciones acuosas, una parte por millón (1 ppm) equivale a un miligramo (mg) de soluto por litro (L) de disolución.</a:t>
              </a:r>
            </a:p>
          </p:txBody>
        </p:sp>
      </p:grpSp>
    </p:spTree>
    <p:extLst>
      <p:ext uri="{BB962C8B-B14F-4D97-AF65-F5344CB8AC3E}">
        <p14:creationId xmlns:p14="http://schemas.microsoft.com/office/powerpoint/2010/main" val="35050114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in)">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7654"/>
                                        </p:tgtEl>
                                        <p:attrNameLst>
                                          <p:attrName>style.visibility</p:attrName>
                                        </p:attrNameLst>
                                      </p:cBhvr>
                                      <p:to>
                                        <p:strVal val="visible"/>
                                      </p:to>
                                    </p:set>
                                    <p:animEffect transition="in" filter="box(in)">
                                      <p:cBhvr>
                                        <p:cTn id="12" dur="500"/>
                                        <p:tgtEl>
                                          <p:spTgt spid="27654"/>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ox(in)">
                                      <p:cBhvr>
                                        <p:cTn id="15" dur="500"/>
                                        <p:tgtEl>
                                          <p:spTgt spid="1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ox(in)">
                                      <p:cBhvr>
                                        <p:cTn id="18" dur="500"/>
                                        <p:tgtEl>
                                          <p:spTgt spid="1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8194"/>
                                        </p:tgtEl>
                                        <p:attrNameLst>
                                          <p:attrName>style.visibility</p:attrName>
                                        </p:attrNameLst>
                                      </p:cBhvr>
                                      <p:to>
                                        <p:strVal val="visible"/>
                                      </p:to>
                                    </p:set>
                                    <p:animEffect transition="in" filter="box(in)">
                                      <p:cBhvr>
                                        <p:cTn id="23" dur="500"/>
                                        <p:tgtEl>
                                          <p:spTgt spid="8194"/>
                                        </p:tgtEl>
                                      </p:cBhvr>
                                    </p:animEffect>
                                  </p:childTnLst>
                                </p:cTn>
                              </p:par>
                              <p:par>
                                <p:cTn id="24" presetID="4" presetClass="entr" presetSubtype="16" fill="hold" nodeType="with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box(in)">
                                      <p:cBhvr>
                                        <p:cTn id="26" dur="500"/>
                                        <p:tgtEl>
                                          <p:spTgt spid="35"/>
                                        </p:tgtEl>
                                      </p:cBhvr>
                                    </p:animEffect>
                                  </p:childTnLst>
                                </p:cTn>
                              </p:par>
                              <p:par>
                                <p:cTn id="27" presetID="4" presetClass="entr" presetSubtype="16" fill="hold" nodeType="withEffect">
                                  <p:stCondLst>
                                    <p:cond delay="0"/>
                                  </p:stCondLst>
                                  <p:childTnLst>
                                    <p:set>
                                      <p:cBhvr>
                                        <p:cTn id="28" dur="1" fill="hold">
                                          <p:stCondLst>
                                            <p:cond delay="0"/>
                                          </p:stCondLst>
                                        </p:cTn>
                                        <p:tgtEl>
                                          <p:spTgt spid="8195"/>
                                        </p:tgtEl>
                                        <p:attrNameLst>
                                          <p:attrName>style.visibility</p:attrName>
                                        </p:attrNameLst>
                                      </p:cBhvr>
                                      <p:to>
                                        <p:strVal val="visible"/>
                                      </p:to>
                                    </p:set>
                                    <p:animEffect transition="in" filter="box(in)">
                                      <p:cBhvr>
                                        <p:cTn id="29" dur="500"/>
                                        <p:tgtEl>
                                          <p:spTgt spid="819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box(in)">
                                      <p:cBhvr>
                                        <p:cTn id="34" dur="500"/>
                                        <p:tgtEl>
                                          <p:spTgt spid="5"/>
                                        </p:tgtEl>
                                      </p:cBhvr>
                                    </p:animEffect>
                                  </p:childTnLst>
                                </p:cTn>
                              </p:par>
                              <p:par>
                                <p:cTn id="35" presetID="4" presetClass="entr" presetSubtype="16" fill="hold" nodeType="with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ox(in)">
                                      <p:cBhvr>
                                        <p:cTn id="37" dur="500"/>
                                        <p:tgtEl>
                                          <p:spTgt spid="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7654" grpId="0" animBg="1"/>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7"/>
          <p:cNvSpPr txBox="1">
            <a:spLocks noChangeArrowheads="1"/>
          </p:cNvSpPr>
          <p:nvPr/>
        </p:nvSpPr>
        <p:spPr bwMode="auto">
          <a:xfrm>
            <a:off x="357188" y="863600"/>
            <a:ext cx="85010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pPr>
            <a:r>
              <a:rPr lang="es-ES" sz="2000"/>
              <a:t>¿Cuál es la concentración en ppm de una disolución de 500 gramos que contiene 0.018 gramos de manganeso (Mn) ?</a:t>
            </a:r>
          </a:p>
        </p:txBody>
      </p:sp>
      <p:sp>
        <p:nvSpPr>
          <p:cNvPr id="9220" name="AutoShape 16" descr="data:image/jpeg;base64,/9j/4AAQSkZJRgABAQAAAQABAAD/2wCEAAkGBhQSERUUEBIUFRUVEhAVFRAVFxUXEBAWFxUVFBcVFBQXHCYeFxkjGRUVIDIgIycqLCwsFR4xNTAqNSY3LCkBCQoKDgwOFQ8PGikfHxwpKSksKSkpLCksLCwpKSkpLCkpKSkpLCw1KSwpKSkpKSksKSwsKSkpLDUpLCkpKSksLP/AABEIAKwAoAMBIgACEQEDEQH/xAAcAAAABwEBAAAAAAAAAAAAAAAAAQIDBAUGBwj/xABGEAACAQIEAgYFCAYJBQEAAAABAhEAAwQSITEFQQYTIlFhcQcygZGxI0JykqGiwdEUFTNSU1QWJENic7LC0vBEgpPh8Rf/xAAaAQADAQEBAQAAAAAAAAAAAAAAAQMCBAUG/8QAKREAAgIBBAAGAgIDAAAAAAAAAAECEQMEEiExExQyQVGRgaEi8EJhYv/aAAwDAQACEQMRAD8A6pRxQijArQBCjo4pq950gHKKaJSIpm7c+NAEgMKGaq83T30OvpWMsQR30qKrUu671PsPIoTFQZcDc0OtHeKquMcRt2ivWuFzuESfnOdlHjVUek+GFxrZvKHQgMpDAglgg3GvaIFaSfsKzV5x3ihmHfWOHTTBwT+kCAQp7L6EgmPV3gH3U+vSbDFwgvoWZQwAkyCuYa7SV1jfSntl8BaNVNHWUHSjDZUbr0yujupk9pE9Zh5Us9I8PmZevTMhAZZOhJCge9gPbS2sLRqKKazVvj1llLLfQqFuMSG0C2yFc+wke+puCxCvkdGzKxUqwMqwPMUNNBZbmkmlmk0hgijFHQigARTN6n4pi9QAQNM3j8ak27RPKmb1ugCIaSTTnVGiewQKTGM5oNTeDXcyGeTEfZVfckVK6PNKv9P8KQFB0w6NfpdwE3jbFtXCgAEi4SCGaeXZX7e+qr+idxnuNexNpzcey2bIQ6i26MEU54C9kiI3NYL0h3D+sMTqY64gCTHqrVVwrhRvBzmykCEEgZ7hkhdTrop25la96GhfhqW+uPg4nlTfR1zHdE1u5g13sti2xBiQ0G2UyBg0zJmah2ehLKFT9ITq81m4/Y7ZuW7fVgq2bRTAMb6HvrBjo/bUoTcdkfMAVyhlZbIusDPPl7VPOrDhvR1WTMLj7KRoIEqjdrlz7xtU5abar3/oy8v/AD+zRp6OIBH6QP2bIoKmEDW2Dga7FyWqe/RG5DILydUbhuKDb+UDNdS4ZedpU6CN9Zqiw3ClWJZ4zIM2gU5mKgA8yIE+2pP6uBWVa4dwFABb1mWT4dke+vMz5Z4/9mXnpen9jx9HrjMExAVXRluDKSZa6HcrrAzKqg+IrU9GuFNhra2mcOFunI0ZSFZpCkeEnasJj8GbaghmOuXXQN2Q2ZO8axTfDMQ3X2e037exzP8AEUVy+blN7WiS1ijNRca/J2ikmlRREVY9UOKOKEUdABRTL6mn6j30jZo/550gJuHxAA25VFxN+eVQLuLUb3wPag+NRbnErf8AMj69sUAT1va7U5cxEiKpzj7Z2xB9jpQF0Ha+3vU0qsZJvjwprgd4rfZDs4keak/hTTK3K790H8al8AwykszEs6kDNsokHYCkkFGK6R+jMYnE3bxxBXPcZsuQGNhE5vCq8eh1f5pv/GP91dIut2m+k3xrN8Z4Xfa7ce3cyIbZALXGCockaKIy9uNdRrPKK9CGtzpbVKiLww7ozy+iBP5l/qL796kWvRWq/wDU3OXzF/OrLFcPxDPn6xVPW5urN4lLYPV5Q0AZjCtEH53OTRL0YvqLZ653Ocm4nWFViHAyzMntCZ/d8K1LVZmqcjDxQfsJs+j9V065j5qNOdOnoQI/bMP+3v8AbTNzguJXMGv9lhdIU3SrhnvI4UEjVQijT+8RoNadXguJiXYMIE2xddBPV5Q2ffRtfGZ7q48kFk9TF4GPraIPQMfxm+qPzpeG6DBXRheJy3LTRlGuV1bv8Kd4dwnEpeR3v9YhbM8sdfksilB3MdSOUA1pF3HmvxFQeCEXaCOlxXdFtFDLS6IiqHSCKOKOhQAQFMY64qW2d4hQSSdqk1zP0udKTbUYe2dd28yNB7N6TdDjFydI5Lxg58VcZ2kF2MLE69w5VDxIXUIG2jUCd5rS9H+BFkN17bMNTmjQedQOK4SDoAB8TUnM644GZ23hSTz9gk0s2jGk+cVp+i+F7ZbMq5Y0b1WmdCOe1T+kuCQDsCOsZWVZBymCGEjlIkGs+Ih+XE+ijG5eI21uMCjh0IfUEx2d9jPPxr0LZw6poqhfIRXlW4CpzKe0sajedwa9EejvpP8Ap2DV2Pylv5O54sBo3tEH31VOyE4OI+47bfTb4mo3E8D11o282WY7WVWgDukaHfXxqXc9Zvpt8TQrRMzr9DLZntsNGUAKsAMHU+ZhzB5RpU/F8BDuX6y4pOWArEBYy7AafN+8as6OtbmKkZuz0SJQC7eYsGlXXdNCOzmmGMzPeBU/F8CD3C5uXAZGgYhRAUQANPmn6xq1pNG5hSI+AwptW1QtmyKqhoAMKABt4CpC7jzX4ihQG48x8ayxl3FClUKYgqFHFHFAhDmASeQJ9g3rzf0v4ib+LdmPziftr0TxYxYukfwrn+U15l4h+1Y/3jUsp16ZK7NRwjiAto51zvbIknRFAJgDvJyifCs/xe+HOYc9/Ois4qBqTtFRsVe0AAGkyeZk7muWSa5PVilYOH4wo0xPhUzFY3OO1qRr5a7CqwLvSluVPmyrUQmHa85Fb30KcWNvHPYJ7N60xA5ZkOYH3Fq58z6jzrSejm7HGMKRzdlPkUaunGedqUtp3F/Wb6b/ABpF2+qCXYKJAliAJOwk0pj2m+m/xpnGYJLoAuDMAcwEkCYjWNx4bV0nmEbG4wOhWzeQOSoHaWfWgqO4mGFVeHx98x8vY7BZXJkQRl7x2iN57yatU4FYERaQZWDjwYTBHvNKucFssSWtKSSSTrJnedfL3VRNLgzTKi5xG9uL+FEAiM/ZYmGmI00Dc9ianYTiyhPl71ktLaowy5dSvtgGnR0dw4/sV3J1kkaEaSdBBOnjRvwSwSSbSSdzBnnznT1jt3mhuIJMkWMSjyUZWgwcpB19lOjf2j401h8IlvRFCg7gCBTo/EfGsM2X9FSqKKQhRoqOaFUENYhQVIIBBGoIB0/5NcrxuKwbMC2AtMrKXLqVlfleqhgu0k6GdYrp/Er2Sy7RMIxjvgVx670gwXWOWw15CYDC3cGQ5SGHZJA0I+2r4cDy3SslkzLH70LxIwShjd4ZkyXhZPyixnImM2cAaaye+kMnDHAKYC6/yXWuqkzaSWEtL6+qTpOlTv11hLwLdTiCGxBvkZVINxFGYRJlcu48aY/RcLAW2cXbm2yHLl+UtszNkbUiAc3dt4VuWBR4lGjK1EvaRGXDcJL3FGHbsWetzy+V1yhoXtTmhhoaYW1wsqG/Rbnato6pLZmz3DbVR29yR5eNTn4XgnIIW+AHtEDIY7KhAuu6kBfso/1ThYgdfoiopiGQq5uqwPeC3lAqEo4kbWafyQb+F4bbjrMHcQnJKsWBTNcNvUZ9QCJkTpVnwDB4QY2wcPZyOtyy2aTMOHEanw+8KaOEwsg3GvuwEMXMl+0z6zyJZtBptT3AEsJjcMtlHDdaoLsdwADB1/u1z+LhbqL5NLK3w2dAueu/02+NClXv2j/Tak0ygi9cKqSBMULd7TUj3R8aruI8VChtjlIUDvY66+AFPHHAMVc9nKCDzBgEgxt31vw5dk3NXwTw07GiaqqyzLcKjMyawx3QgTBPNTNWatImlKO00pWCh/6oqBrJo0UUIo6E1qhCJoTSZoTWhCMTbDIysJBBBHfXP+Kej7CwzxdEAmEYEnyDA10G4dD5Gqy5bDAgiQRqDsfOq4808b/g6Jzxxn6lZzu3we1atg28ReCqxhertPDAZ21ESDmIPLU7VHTC2rTGMS05VP7IHQgsNVfuuEztymtHj+H3Azm3h1I7arplJACxqrdnnqO0YAnWm8mW31Yw05yc4zFJysgQkdogkZW3+ad6tLPKXbJeDH4KUYa2Wg4ntAWyPkdcrENAhiCJUExMSO+jsWLZVYulpnIOq7TSVUgdqNcw07vKpT3FuFsmHPWW+reXZ2YHLk1yxrl5Trp7HxgAFQrhSSyZmJZldTKmAdSD8mvMcq5pRi+zaxohYXA2btzKLj5jyyBfmnTXuyFY5QKscBwNLWLwzKWJ60CSRGzd1TeH4JQqsbQR1zDaCPmmNdiFXXwp1B/WsP8A4w/ytXN4ONStIooJcl5iB8o/0j8BSHMCacxQ+Ub6X4CouNtMyEIYOmu3vqiVujT6KQ8PQ5i7ASDMwIJO+vh3VKRVOqoTtLmFUwImW8O4VXWEcZJVAesKdYRmZT41OwnDGuFjfZ9HjLsrAV1uO1cs5o8+xISW+dPgmo+s1SsO2pWDp3mTr40h7eVYJ0nshd/KKHUOxzFsp7vCuNyvourRJFA0i0rAdoz40ttqDaNBNFmoppDrNbAKaOaaL0OspiFudDUGKlNc0qKaAIeOxirbZgwJEwJ57cvKsph+PX9QbQYhklVYBipBkxvA5HnIq54xwq0AD1e7EFpOkmTPmapcSbGaCzhgoUKuZRlAjciToN6rCN+xCUuRbcRvq0rYIBMkFwQPI6eO8xHjVtg8UzAm4nV7R2gcwImffpVSeD2Vk3HYQe0ueCkSxMkyakWeF2tAUc9xkwdZB9+tYk0UjZaqQdoPu/Co1s/1qx/i/wClqdw2GW2sIIH/AMHPyFRlb+tWP8X/AEtUihocX67edIpeJ9dvOkUmA2uHUTCjUydOffS6OgaAoTkEzGtCjoqBgomoUTDSgC8mimm89DPVDJE62km7TRNIJpiF4nGZEZt8qkx5a1V4bpfhngG6EOnZudg6+J0NP8QE2nH9x/ga5TiOKsDldVdQCBI1Gh5iuzT4ceS1J0zmzznCnFWjr1y8txDkZW00hhBO41G2sVRnBrcuAvhrgzEy8nshhMEcs2ZgQO7xrnH6wsfwSpgQVOoidZ08PdUjD8Qt5n7d9V06uHMiRrmg66xVZ6RwXD/v4ILVp9o2eKti4xZsLcObNJBO5A0230APIEc96ssDfLJqrLECH3Ok7+c+6sQvEUI/a3zq0Szbcp176c/S7Z53DtoWJG/n3RXmZXsReOdM21zEqo7TAeZFUy8YttjMOiNJ6wmRsIVudUVzEqFHYEiDJ8PPlVZwfi6niNgAru3q7Dstua4Y6hykopFFklJ8I7A9wdpjsJJPcAJNMWOJWn9S4pgEnwA0J17qynEvSNYsXHs3LV1jpLIVAhlB0JYEHWqqx0/wCghcPfhlZCCVMhozfO3MD3CvXjo8slu2vkbzQT7OhpiUZoV1JgmAQdBlBOniy++nctc8w/pCwSOHSxfVu1tlE5iCQRm1BhfcKsrfpSw5/s73uX/dRLR5V/ixeYx+7NjloRWatdPrLbJc+7+dPf01t/uP93865JrZ6uA8xi+S+yURWs//AE4tfw3+7+dNX+nKBSeqfQd61NZIt9mfNYnxZsBeoG9UJbh7qPNVzoJDWqYdYqcRSGSgRU4kypHeGHvEVyDG6MwPIkHzmu1YjBg1h+knQNrrF7TZX5zs3n41DNjc1wdemy+G3fTMNlFIKxU7FdFsdb/sc470IP2aVW3MPiV9bC3vqMfgK4XHULpv7PR8TSS7ivocF1uRodc/7599Rwt8/wDTXvqN+VPWuFYx/Uwl3zYZR9tZ2Zpdhu0q6S+hvEklTJJ8zNQujhjFq37gc+UiPxrRYboDjbv7QLbHnLe4VoOGejAW9cxLHcn8q6cGJxds49TmhKO2CMfxPHgYi4xQPm6sjNtoB9lR/wBZL/BX2eYPdt+JrZ8V9Fr3DK3cuncarj6H738z90/nX1OLXY4wSafB4M9PJybKJeKJEdQmwE8xBbUGN+0PdUvA8TRWY9RbOZlIXWLcch4EirL/APIb/wDMj6ppxPRLiBtiR9U0563G10/sk9LP2aH8JxNdIsppHxJ/GPZU0cQEaW1G+nu0+yodr0X4obYuP+2nx6OMX/OfdrwtT/P0ilpsldr6A2PGYHq10nT96e+o2LcMgUKBAiRzk8/fUtfRxi/5z7lW/BOgt2203rwujSAViCOelcMcUk0yS0mS1bRpkv04LlHa4aRufdUhMJFegeySZopoqOkATCmjbp00g0DGms0g2BT5ojQO2M9QKMWh3U6KMCigtjYTwpaigaNaBBsKTkpVCaYhISjilURosAZaEUc0KQBBaUBRUYoAXNHTdKmgD//Z"/>
          <p:cNvSpPr>
            <a:spLocks noChangeAspect="1" noChangeArrowheads="1"/>
          </p:cNvSpPr>
          <p:nvPr/>
        </p:nvSpPr>
        <p:spPr bwMode="auto">
          <a:xfrm>
            <a:off x="63500" y="-798513"/>
            <a:ext cx="1524000" cy="163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9221" name="AutoShape 18" descr="data:image/jpeg;base64,/9j/4AAQSkZJRgABAQAAAQABAAD/2wCEAAkGBhQSERUUEBIUFRUVEhAVFRAVFxUXEBAWFxUVFBcVFBQXHCYeFxkjGRUVIDIgIycqLCwsFR4xNTAqNSY3LCkBCQoKDgwOFQ8PGikfHxwpKSksKSkpLCksLCwpKSkpLCkpKSkpLCw1KSwpKSkpKSksKSwsKSkpLDUpLCkpKSksLP/AABEIAKwAoAMBIgACEQEDEQH/xAAcAAAABwEBAAAAAAAAAAAAAAAAAQIDBAUGBwj/xABGEAACAQIEAgYFCAYJBQEAAAABAhEAAwQSITEFQQYTIlFhcQcygZGxI0JykqGiwdEUFTNSU1QWJENic7LC0vBEgpPh8Rf/xAAaAQADAQEBAQAAAAAAAAAAAAAAAQMCBAUG/8QAKREAAgIBBAAGAgIDAAAAAAAAAAECEQMEEiExExQyQVGRgaEi8EJhYv/aAAwDAQACEQMRAD8A6pRxQijArQBCjo4pq950gHKKaJSIpm7c+NAEgMKGaq83T30OvpWMsQR30qKrUu671PsPIoTFQZcDc0OtHeKquMcRt2ivWuFzuESfnOdlHjVUek+GFxrZvKHQgMpDAglgg3GvaIFaSfsKzV5x3ihmHfWOHTTBwT+kCAQp7L6EgmPV3gH3U+vSbDFwgvoWZQwAkyCuYa7SV1jfSntl8BaNVNHWUHSjDZUbr0yujupk9pE9Zh5Us9I8PmZevTMhAZZOhJCge9gPbS2sLRqKKazVvj1llLLfQqFuMSG0C2yFc+wke+puCxCvkdGzKxUqwMqwPMUNNBZbmkmlmk0hgijFHQigARTN6n4pi9QAQNM3j8ak27RPKmb1ugCIaSTTnVGiewQKTGM5oNTeDXcyGeTEfZVfckVK6PNKv9P8KQFB0w6NfpdwE3jbFtXCgAEi4SCGaeXZX7e+qr+idxnuNexNpzcey2bIQ6i26MEU54C9kiI3NYL0h3D+sMTqY64gCTHqrVVwrhRvBzmykCEEgZ7hkhdTrop25la96GhfhqW+uPg4nlTfR1zHdE1u5g13sti2xBiQ0G2UyBg0zJmah2ehLKFT9ITq81m4/Y7ZuW7fVgq2bRTAMb6HvrBjo/bUoTcdkfMAVyhlZbIusDPPl7VPOrDhvR1WTMLj7KRoIEqjdrlz7xtU5abar3/oy8v/AD+zRp6OIBH6QP2bIoKmEDW2Dga7FyWqe/RG5DILydUbhuKDb+UDNdS4ZedpU6CN9Zqiw3ClWJZ4zIM2gU5mKgA8yIE+2pP6uBWVa4dwFABb1mWT4dke+vMz5Z4/9mXnpen9jx9HrjMExAVXRluDKSZa6HcrrAzKqg+IrU9GuFNhra2mcOFunI0ZSFZpCkeEnasJj8GbaghmOuXXQN2Q2ZO8axTfDMQ3X2e037exzP8AEUVy+blN7WiS1ijNRca/J2ikmlRREVY9UOKOKEUdABRTL6mn6j30jZo/550gJuHxAA25VFxN+eVQLuLUb3wPag+NRbnErf8AMj69sUAT1va7U5cxEiKpzj7Z2xB9jpQF0Ha+3vU0qsZJvjwprgd4rfZDs4keak/hTTK3K790H8al8AwykszEs6kDNsokHYCkkFGK6R+jMYnE3bxxBXPcZsuQGNhE5vCq8eh1f5pv/GP91dIut2m+k3xrN8Z4Xfa7ce3cyIbZALXGCockaKIy9uNdRrPKK9CGtzpbVKiLww7ozy+iBP5l/qL796kWvRWq/wDU3OXzF/OrLFcPxDPn6xVPW5urN4lLYPV5Q0AZjCtEH53OTRL0YvqLZ653Ocm4nWFViHAyzMntCZ/d8K1LVZmqcjDxQfsJs+j9V065j5qNOdOnoQI/bMP+3v8AbTNzguJXMGv9lhdIU3SrhnvI4UEjVQijT+8RoNadXguJiXYMIE2xddBPV5Q2ffRtfGZ7q48kFk9TF4GPraIPQMfxm+qPzpeG6DBXRheJy3LTRlGuV1bv8Kd4dwnEpeR3v9YhbM8sdfksilB3MdSOUA1pF3HmvxFQeCEXaCOlxXdFtFDLS6IiqHSCKOKOhQAQFMY64qW2d4hQSSdqk1zP0udKTbUYe2dd28yNB7N6TdDjFydI5Lxg58VcZ2kF2MLE69w5VDxIXUIG2jUCd5rS9H+BFkN17bMNTmjQedQOK4SDoAB8TUnM644GZ23hSTz9gk0s2jGk+cVp+i+F7ZbMq5Y0b1WmdCOe1T+kuCQDsCOsZWVZBymCGEjlIkGs+Ih+XE+ijG5eI21uMCjh0IfUEx2d9jPPxr0LZw6poqhfIRXlW4CpzKe0sajedwa9EejvpP8Ap2DV2Pylv5O54sBo3tEH31VOyE4OI+47bfTb4mo3E8D11o282WY7WVWgDukaHfXxqXc9Zvpt8TQrRMzr9DLZntsNGUAKsAMHU+ZhzB5RpU/F8BDuX6y4pOWArEBYy7AafN+8as6OtbmKkZuz0SJQC7eYsGlXXdNCOzmmGMzPeBU/F8CD3C5uXAZGgYhRAUQANPmn6xq1pNG5hSI+AwptW1QtmyKqhoAMKABt4CpC7jzX4ihQG48x8ayxl3FClUKYgqFHFHFAhDmASeQJ9g3rzf0v4ib+LdmPziftr0TxYxYukfwrn+U15l4h+1Y/3jUsp16ZK7NRwjiAto51zvbIknRFAJgDvJyifCs/xe+HOYc9/Ois4qBqTtFRsVe0AAGkyeZk7muWSa5PVilYOH4wo0xPhUzFY3OO1qRr5a7CqwLvSluVPmyrUQmHa85Fb30KcWNvHPYJ7N60xA5ZkOYH3Fq58z6jzrSejm7HGMKRzdlPkUaunGedqUtp3F/Wb6b/ABpF2+qCXYKJAliAJOwk0pj2m+m/xpnGYJLoAuDMAcwEkCYjWNx4bV0nmEbG4wOhWzeQOSoHaWfWgqO4mGFVeHx98x8vY7BZXJkQRl7x2iN57yatU4FYERaQZWDjwYTBHvNKucFssSWtKSSSTrJnedfL3VRNLgzTKi5xG9uL+FEAiM/ZYmGmI00Dc9ianYTiyhPl71ktLaowy5dSvtgGnR0dw4/sV3J1kkaEaSdBBOnjRvwSwSSbSSdzBnnznT1jt3mhuIJMkWMSjyUZWgwcpB19lOjf2j401h8IlvRFCg7gCBTo/EfGsM2X9FSqKKQhRoqOaFUENYhQVIIBBGoIB0/5NcrxuKwbMC2AtMrKXLqVlfleqhgu0k6GdYrp/Er2Sy7RMIxjvgVx670gwXWOWw15CYDC3cGQ5SGHZJA0I+2r4cDy3SslkzLH70LxIwShjd4ZkyXhZPyixnImM2cAaaye+kMnDHAKYC6/yXWuqkzaSWEtL6+qTpOlTv11hLwLdTiCGxBvkZVINxFGYRJlcu48aY/RcLAW2cXbm2yHLl+UtszNkbUiAc3dt4VuWBR4lGjK1EvaRGXDcJL3FGHbsWetzy+V1yhoXtTmhhoaYW1wsqG/Rbnato6pLZmz3DbVR29yR5eNTn4XgnIIW+AHtEDIY7KhAuu6kBfso/1ThYgdfoiopiGQq5uqwPeC3lAqEo4kbWafyQb+F4bbjrMHcQnJKsWBTNcNvUZ9QCJkTpVnwDB4QY2wcPZyOtyy2aTMOHEanw+8KaOEwsg3GvuwEMXMl+0z6zyJZtBptT3AEsJjcMtlHDdaoLsdwADB1/u1z+LhbqL5NLK3w2dAueu/02+NClXv2j/Tak0ygi9cKqSBMULd7TUj3R8aruI8VChtjlIUDvY66+AFPHHAMVc9nKCDzBgEgxt31vw5dk3NXwTw07GiaqqyzLcKjMyawx3QgTBPNTNWatImlKO00pWCh/6oqBrJo0UUIo6E1qhCJoTSZoTWhCMTbDIysJBBBHfXP+Kej7CwzxdEAmEYEnyDA10G4dD5Gqy5bDAgiQRqDsfOq4808b/g6Jzxxn6lZzu3we1atg28ReCqxhertPDAZ21ESDmIPLU7VHTC2rTGMS05VP7IHQgsNVfuuEztymtHj+H3Azm3h1I7arplJACxqrdnnqO0YAnWm8mW31Yw05yc4zFJysgQkdogkZW3+ad6tLPKXbJeDH4KUYa2Wg4ntAWyPkdcrENAhiCJUExMSO+jsWLZVYulpnIOq7TSVUgdqNcw07vKpT3FuFsmHPWW+reXZ2YHLk1yxrl5Trp7HxgAFQrhSSyZmJZldTKmAdSD8mvMcq5pRi+zaxohYXA2btzKLj5jyyBfmnTXuyFY5QKscBwNLWLwzKWJ60CSRGzd1TeH4JQqsbQR1zDaCPmmNdiFXXwp1B/WsP8A4w/ytXN4ONStIooJcl5iB8o/0j8BSHMCacxQ+Ub6X4CouNtMyEIYOmu3vqiVujT6KQ8PQ5i7ASDMwIJO+vh3VKRVOqoTtLmFUwImW8O4VXWEcZJVAesKdYRmZT41OwnDGuFjfZ9HjLsrAV1uO1cs5o8+xISW+dPgmo+s1SsO2pWDp3mTr40h7eVYJ0nshd/KKHUOxzFsp7vCuNyvourRJFA0i0rAdoz40ttqDaNBNFmoppDrNbAKaOaaL0OspiFudDUGKlNc0qKaAIeOxirbZgwJEwJ57cvKsph+PX9QbQYhklVYBipBkxvA5HnIq54xwq0AD1e7EFpOkmTPmapcSbGaCzhgoUKuZRlAjciToN6rCN+xCUuRbcRvq0rYIBMkFwQPI6eO8xHjVtg8UzAm4nV7R2gcwImffpVSeD2Vk3HYQe0ueCkSxMkyakWeF2tAUc9xkwdZB9+tYk0UjZaqQdoPu/Co1s/1qx/i/wClqdw2GW2sIIH/AMHPyFRlb+tWP8X/AEtUihocX67edIpeJ9dvOkUmA2uHUTCjUydOffS6OgaAoTkEzGtCjoqBgomoUTDSgC8mimm89DPVDJE62km7TRNIJpiF4nGZEZt8qkx5a1V4bpfhngG6EOnZudg6+J0NP8QE2nH9x/ga5TiOKsDldVdQCBI1Gh5iuzT4ceS1J0zmzznCnFWjr1y8txDkZW00hhBO41G2sVRnBrcuAvhrgzEy8nshhMEcs2ZgQO7xrnH6wsfwSpgQVOoidZ08PdUjD8Qt5n7d9V06uHMiRrmg66xVZ6RwXD/v4ILVp9o2eKti4xZsLcObNJBO5A0230APIEc96ssDfLJqrLECH3Ok7+c+6sQvEUI/a3zq0Szbcp176c/S7Z53DtoWJG/n3RXmZXsReOdM21zEqo7TAeZFUy8YttjMOiNJ6wmRsIVudUVzEqFHYEiDJ8PPlVZwfi6niNgAru3q7Dstua4Y6hykopFFklJ8I7A9wdpjsJJPcAJNMWOJWn9S4pgEnwA0J17qynEvSNYsXHs3LV1jpLIVAhlB0JYEHWqqx0/wCghcPfhlZCCVMhozfO3MD3CvXjo8slu2vkbzQT7OhpiUZoV1JgmAQdBlBOniy++nctc8w/pCwSOHSxfVu1tlE5iCQRm1BhfcKsrfpSw5/s73uX/dRLR5V/ixeYx+7NjloRWatdPrLbJc+7+dPf01t/uP93865JrZ6uA8xi+S+yURWs//AE4tfw3+7+dNX+nKBSeqfQd61NZIt9mfNYnxZsBeoG9UJbh7qPNVzoJDWqYdYqcRSGSgRU4kypHeGHvEVyDG6MwPIkHzmu1YjBg1h+knQNrrF7TZX5zs3n41DNjc1wdemy+G3fTMNlFIKxU7FdFsdb/sc470IP2aVW3MPiV9bC3vqMfgK4XHULpv7PR8TSS7ivocF1uRodc/7599Rwt8/wDTXvqN+VPWuFYx/Uwl3zYZR9tZ2Zpdhu0q6S+hvEklTJJ8zNQujhjFq37gc+UiPxrRYboDjbv7QLbHnLe4VoOGejAW9cxLHcn8q6cGJxds49TmhKO2CMfxPHgYi4xQPm6sjNtoB9lR/wBZL/BX2eYPdt+JrZ8V9Fr3DK3cuncarj6H738z90/nX1OLXY4wSafB4M9PJybKJeKJEdQmwE8xBbUGN+0PdUvA8TRWY9RbOZlIXWLcch4EirL/APIb/wDMj6ppxPRLiBtiR9U0563G10/sk9LP2aH8JxNdIsppHxJ/GPZU0cQEaW1G+nu0+yodr0X4obYuP+2nx6OMX/OfdrwtT/P0ilpsldr6A2PGYHq10nT96e+o2LcMgUKBAiRzk8/fUtfRxi/5z7lW/BOgt2203rwujSAViCOelcMcUk0yS0mS1bRpkv04LlHa4aRufdUhMJFegeySZopoqOkATCmjbp00g0DGms0g2BT5ojQO2M9QKMWh3U6KMCigtjYTwpaigaNaBBsKTkpVCaYhISjilURosAZaEUc0KQBBaUBRUYoAXNHTdKmgD//Z"/>
          <p:cNvSpPr>
            <a:spLocks noChangeAspect="1" noChangeArrowheads="1"/>
          </p:cNvSpPr>
          <p:nvPr/>
        </p:nvSpPr>
        <p:spPr bwMode="auto">
          <a:xfrm>
            <a:off x="63500" y="-798513"/>
            <a:ext cx="1524000" cy="163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grpSp>
        <p:nvGrpSpPr>
          <p:cNvPr id="2" name="32 Grupo"/>
          <p:cNvGrpSpPr>
            <a:grpSpLocks/>
          </p:cNvGrpSpPr>
          <p:nvPr/>
        </p:nvGrpSpPr>
        <p:grpSpPr bwMode="auto">
          <a:xfrm>
            <a:off x="1808163" y="1857375"/>
            <a:ext cx="5264150" cy="784225"/>
            <a:chOff x="1142976" y="2001833"/>
            <a:chExt cx="5264174" cy="784225"/>
          </a:xfrm>
        </p:grpSpPr>
        <p:sp>
          <p:nvSpPr>
            <p:cNvPr id="9227" name="Text Box 9"/>
            <p:cNvSpPr txBox="1">
              <a:spLocks noChangeArrowheads="1"/>
            </p:cNvSpPr>
            <p:nvPr/>
          </p:nvSpPr>
          <p:spPr bwMode="auto">
            <a:xfrm>
              <a:off x="1142976" y="2001833"/>
              <a:ext cx="2676525" cy="784225"/>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CL"/>
                <a:t>1 g </a:t>
              </a:r>
              <a:r>
                <a:rPr lang="es-CL">
                  <a:sym typeface="Wingdings" pitchFamily="2" charset="2"/>
                </a:rPr>
                <a:t> 1000 mg</a:t>
              </a:r>
            </a:p>
            <a:p>
              <a:pPr algn="ctr" eaLnBrk="1" hangingPunct="1">
                <a:spcBef>
                  <a:spcPct val="50000"/>
                </a:spcBef>
              </a:pPr>
              <a:r>
                <a:rPr lang="es-CL">
                  <a:sym typeface="Wingdings" pitchFamily="2" charset="2"/>
                </a:rPr>
                <a:t>0,018 g  X mg</a:t>
              </a:r>
              <a:endParaRPr lang="es-ES"/>
            </a:p>
          </p:txBody>
        </p:sp>
        <p:cxnSp>
          <p:nvCxnSpPr>
            <p:cNvPr id="9228" name="AutoShape 20"/>
            <p:cNvCxnSpPr>
              <a:cxnSpLocks noChangeShapeType="1"/>
            </p:cNvCxnSpPr>
            <p:nvPr/>
          </p:nvCxnSpPr>
          <p:spPr bwMode="auto">
            <a:xfrm>
              <a:off x="3830324" y="2404770"/>
              <a:ext cx="720725" cy="0"/>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229" name="Text Box 10"/>
            <p:cNvSpPr txBox="1">
              <a:spLocks noChangeArrowheads="1"/>
            </p:cNvSpPr>
            <p:nvPr/>
          </p:nvSpPr>
          <p:spPr bwMode="auto">
            <a:xfrm>
              <a:off x="4572000" y="2201762"/>
              <a:ext cx="1835150" cy="369888"/>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18 mg</a:t>
              </a:r>
            </a:p>
          </p:txBody>
        </p:sp>
      </p:grpSp>
      <p:graphicFrame>
        <p:nvGraphicFramePr>
          <p:cNvPr id="48134" name="Object 6"/>
          <p:cNvGraphicFramePr>
            <a:graphicFrameLocks noChangeAspect="1"/>
          </p:cNvGraphicFramePr>
          <p:nvPr/>
        </p:nvGraphicFramePr>
        <p:xfrm>
          <a:off x="714375" y="3214688"/>
          <a:ext cx="7383463" cy="2500312"/>
        </p:xfrm>
        <a:graphic>
          <a:graphicData uri="http://schemas.openxmlformats.org/presentationml/2006/ole">
            <mc:AlternateContent xmlns:mc="http://schemas.openxmlformats.org/markup-compatibility/2006">
              <mc:Choice xmlns:v="urn:schemas-microsoft-com:vml" Requires="v">
                <p:oleObj spid="_x0000_s9218" name="Equation" r:id="rId3" imgW="2400120" imgH="812520" progId="Equation.DSMT4">
                  <p:embed/>
                </p:oleObj>
              </mc:Choice>
              <mc:Fallback>
                <p:oleObj name="Equation" r:id="rId3" imgW="2400120" imgH="8125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75" y="3214688"/>
                        <a:ext cx="7383463"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223" name="Group 2"/>
          <p:cNvGrpSpPr>
            <a:grpSpLocks/>
          </p:cNvGrpSpPr>
          <p:nvPr/>
        </p:nvGrpSpPr>
        <p:grpSpPr bwMode="auto">
          <a:xfrm>
            <a:off x="131763" y="-100013"/>
            <a:ext cx="4872037" cy="719138"/>
            <a:chOff x="83" y="-63"/>
            <a:chExt cx="3069" cy="453"/>
          </a:xfrm>
        </p:grpSpPr>
        <p:sp>
          <p:nvSpPr>
            <p:cNvPr id="9225" name="37 Rectángulo redondeado"/>
            <p:cNvSpPr>
              <a:spLocks noChangeArrowheads="1"/>
            </p:cNvSpPr>
            <p:nvPr/>
          </p:nvSpPr>
          <p:spPr bwMode="auto">
            <a:xfrm>
              <a:off x="83" y="-63"/>
              <a:ext cx="3069"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9226" name="38 CuadroTexto"/>
            <p:cNvSpPr txBox="1">
              <a:spLocks noChangeArrowheads="1"/>
            </p:cNvSpPr>
            <p:nvPr/>
          </p:nvSpPr>
          <p:spPr bwMode="auto">
            <a:xfrm>
              <a:off x="160" y="4"/>
              <a:ext cx="98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Ejemplo</a:t>
              </a:r>
            </a:p>
          </p:txBody>
        </p:sp>
      </p:grpSp>
      <p:pic>
        <p:nvPicPr>
          <p:cNvPr id="9224" name="5 Imagen" descr="ico_conceptos.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11638" y="44450"/>
            <a:ext cx="723900"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5531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in)">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8134"/>
                                        </p:tgtEl>
                                        <p:attrNameLst>
                                          <p:attrName>style.visibility</p:attrName>
                                        </p:attrNameLst>
                                      </p:cBhvr>
                                      <p:to>
                                        <p:strVal val="visible"/>
                                      </p:to>
                                    </p:set>
                                    <p:animEffect transition="in" filter="box(in)">
                                      <p:cBhvr>
                                        <p:cTn id="17" dur="500"/>
                                        <p:tgtEl>
                                          <p:spTgt spid="48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6 Grupo"/>
          <p:cNvGrpSpPr>
            <a:grpSpLocks/>
          </p:cNvGrpSpPr>
          <p:nvPr/>
        </p:nvGrpSpPr>
        <p:grpSpPr bwMode="auto">
          <a:xfrm>
            <a:off x="131763" y="-100013"/>
            <a:ext cx="4872037" cy="1049338"/>
            <a:chOff x="131763" y="-100013"/>
            <a:chExt cx="4872037" cy="1049338"/>
          </a:xfrm>
        </p:grpSpPr>
        <p:grpSp>
          <p:nvGrpSpPr>
            <p:cNvPr id="27658" name="Group 8"/>
            <p:cNvGrpSpPr>
              <a:grpSpLocks/>
            </p:cNvGrpSpPr>
            <p:nvPr/>
          </p:nvGrpSpPr>
          <p:grpSpPr bwMode="auto">
            <a:xfrm>
              <a:off x="131763" y="-100013"/>
              <a:ext cx="4872037" cy="719138"/>
              <a:chOff x="83" y="-63"/>
              <a:chExt cx="3069" cy="453"/>
            </a:xfrm>
          </p:grpSpPr>
          <p:sp>
            <p:nvSpPr>
              <p:cNvPr id="27660" name="37 Rectángulo redondeado"/>
              <p:cNvSpPr>
                <a:spLocks noChangeArrowheads="1"/>
              </p:cNvSpPr>
              <p:nvPr/>
            </p:nvSpPr>
            <p:spPr bwMode="auto">
              <a:xfrm>
                <a:off x="83" y="-63"/>
                <a:ext cx="3069"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27661" name="38 CuadroTexto"/>
              <p:cNvSpPr txBox="1">
                <a:spLocks noChangeArrowheads="1"/>
              </p:cNvSpPr>
              <p:nvPr/>
            </p:nvSpPr>
            <p:spPr bwMode="auto">
              <a:xfrm>
                <a:off x="160" y="4"/>
                <a:ext cx="234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Pregunta oficial PSU</a:t>
                </a:r>
              </a:p>
            </p:txBody>
          </p:sp>
        </p:grpSp>
        <p:pic>
          <p:nvPicPr>
            <p:cNvPr id="27659" name="10 Imagen" descr="ico_PSU.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0"/>
              <a:ext cx="884238"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627" name="Picture 12" descr="emoticon_facil">
            <a:hlinkClick r:id="" action="ppaction://noaction"/>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9013" y="5589588"/>
            <a:ext cx="7493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10" descr="emoticon_medio">
            <a:hlinkClick r:id="" action="ppaction://noactio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6263" y="5589588"/>
            <a:ext cx="7493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11" descr="emoticon_dificil">
            <a:hlinkClick r:id="" action="ppaction://noaction"/>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4950" y="5589588"/>
            <a:ext cx="74930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12"/>
          <p:cNvGrpSpPr>
            <a:grpSpLocks/>
          </p:cNvGrpSpPr>
          <p:nvPr/>
        </p:nvGrpSpPr>
        <p:grpSpPr bwMode="auto">
          <a:xfrm>
            <a:off x="7248525" y="3573463"/>
            <a:ext cx="1355725" cy="1257300"/>
            <a:chOff x="3913" y="2319"/>
            <a:chExt cx="854" cy="792"/>
          </a:xfrm>
        </p:grpSpPr>
        <p:sp>
          <p:nvSpPr>
            <p:cNvPr id="27656" name="Rectangle 13"/>
            <p:cNvSpPr>
              <a:spLocks noChangeArrowheads="1"/>
            </p:cNvSpPr>
            <p:nvPr/>
          </p:nvSpPr>
          <p:spPr bwMode="auto">
            <a:xfrm>
              <a:off x="4037" y="2319"/>
              <a:ext cx="612" cy="494"/>
            </a:xfrm>
            <a:prstGeom prst="rect">
              <a:avLst/>
            </a:prstGeom>
            <a:solidFill>
              <a:srgbClr val="067DD9">
                <a:alpha val="59999"/>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ctr"/>
              <a:r>
                <a:rPr lang="es-ES_tradnl" sz="4500" b="1"/>
                <a:t>C</a:t>
              </a:r>
              <a:endParaRPr lang="es-ES" sz="4500" b="1"/>
            </a:p>
          </p:txBody>
        </p:sp>
        <p:sp>
          <p:nvSpPr>
            <p:cNvPr id="27657" name="Rectangle 14"/>
            <p:cNvSpPr>
              <a:spLocks noChangeArrowheads="1"/>
            </p:cNvSpPr>
            <p:nvPr/>
          </p:nvSpPr>
          <p:spPr bwMode="auto">
            <a:xfrm>
              <a:off x="3913" y="2859"/>
              <a:ext cx="85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s-ES_tradnl" sz="2000"/>
                <a:t>Aplicación</a:t>
              </a:r>
              <a:endParaRPr lang="es-ES" sz="2000"/>
            </a:p>
          </p:txBody>
        </p:sp>
      </p:grpSp>
      <p:sp>
        <p:nvSpPr>
          <p:cNvPr id="27655" name="Text Box 3"/>
          <p:cNvSpPr txBox="1">
            <a:spLocks noChangeArrowheads="1"/>
          </p:cNvSpPr>
          <p:nvPr/>
        </p:nvSpPr>
        <p:spPr bwMode="auto">
          <a:xfrm>
            <a:off x="250825" y="1000125"/>
            <a:ext cx="867886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s-CL" sz="2000"/>
              <a:t>¿Cuál de las siguientes soluciones acuosas de cloruro de sodio presenta la mayor concentración de sal?</a:t>
            </a:r>
            <a:endParaRPr lang="es-ES" sz="2000"/>
          </a:p>
          <a:p>
            <a:pPr eaLnBrk="1" hangingPunct="1"/>
            <a:r>
              <a:rPr lang="es-CL" sz="2000"/>
              <a:t> </a:t>
            </a:r>
            <a:endParaRPr lang="es-ES" sz="2000"/>
          </a:p>
          <a:p>
            <a:pPr eaLnBrk="1" hangingPunct="1"/>
            <a:r>
              <a:rPr lang="es-CL" sz="2000"/>
              <a:t>	Cantidad de NaCl 	Volumen de solución</a:t>
            </a:r>
            <a:endParaRPr lang="es-ES" sz="2000"/>
          </a:p>
          <a:p>
            <a:pPr eaLnBrk="1" hangingPunct="1"/>
            <a:r>
              <a:rPr lang="es-CL" sz="2000"/>
              <a:t> </a:t>
            </a:r>
            <a:endParaRPr lang="es-ES" sz="2000"/>
          </a:p>
          <a:p>
            <a:pPr eaLnBrk="1" hangingPunct="1"/>
            <a:r>
              <a:rPr lang="es-CL" sz="2000"/>
              <a:t>A) 	       0,100 mol 	          		500 mL</a:t>
            </a:r>
            <a:endParaRPr lang="es-ES" sz="2000"/>
          </a:p>
          <a:p>
            <a:pPr eaLnBrk="1" hangingPunct="1"/>
            <a:r>
              <a:rPr lang="es-CL" sz="2000"/>
              <a:t>B) 	       0,200 mol 	           		400 mL</a:t>
            </a:r>
            <a:endParaRPr lang="es-ES" sz="2000"/>
          </a:p>
          <a:p>
            <a:pPr eaLnBrk="1" hangingPunct="1"/>
            <a:r>
              <a:rPr lang="es-CL" sz="2000"/>
              <a:t>C)                0,300 mol 	           		100 mL</a:t>
            </a:r>
            <a:endParaRPr lang="es-ES" sz="2000"/>
          </a:p>
          <a:p>
            <a:pPr eaLnBrk="1" hangingPunct="1"/>
            <a:r>
              <a:rPr lang="es-CL" sz="2000"/>
              <a:t>D) 	       0,400 mol              		300 mL</a:t>
            </a:r>
            <a:endParaRPr lang="es-ES" sz="2000"/>
          </a:p>
          <a:p>
            <a:pPr eaLnBrk="1" hangingPunct="1"/>
            <a:r>
              <a:rPr lang="es-CL" sz="2000"/>
              <a:t>E) 	       0,500 mol 	          		200 mL </a:t>
            </a:r>
          </a:p>
          <a:p>
            <a:pPr eaLnBrk="1" hangingPunct="1"/>
            <a:endParaRPr lang="es-ES" sz="2000"/>
          </a:p>
          <a:p>
            <a:pPr eaLnBrk="1" hangingPunct="1"/>
            <a:endParaRPr lang="es-ES" sz="2000"/>
          </a:p>
          <a:p>
            <a:pPr algn="r" eaLnBrk="1" hangingPunct="1"/>
            <a:endParaRPr lang="es-ES" sz="1600" i="1"/>
          </a:p>
          <a:p>
            <a:pPr algn="r" eaLnBrk="1" hangingPunct="1"/>
            <a:endParaRPr lang="es-ES" sz="1600" i="1"/>
          </a:p>
          <a:p>
            <a:pPr algn="r" eaLnBrk="1" hangingPunct="1"/>
            <a:r>
              <a:rPr lang="es-ES" sz="1600" i="1"/>
              <a:t>Fuente: </a:t>
            </a:r>
            <a:r>
              <a:rPr lang="es-ES" sz="1600" b="1" i="1"/>
              <a:t>DEMRE – U. DE CHILE</a:t>
            </a:r>
            <a:r>
              <a:rPr lang="es-ES" sz="1600" i="1"/>
              <a:t>, Proceso de admisión 2009.</a:t>
            </a:r>
          </a:p>
        </p:txBody>
      </p:sp>
    </p:spTree>
    <p:extLst>
      <p:ext uri="{BB962C8B-B14F-4D97-AF65-F5344CB8AC3E}">
        <p14:creationId xmlns:p14="http://schemas.microsoft.com/office/powerpoint/2010/main" val="147667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ox(in)">
                                      <p:cBhvr>
                                        <p:cTn id="7" dur="500"/>
                                        <p:tgtEl>
                                          <p:spTgt spid="26628"/>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26627"/>
                                        </p:tgtEl>
                                        <p:attrNameLst>
                                          <p:attrName>style.visibility</p:attrName>
                                        </p:attrNameLst>
                                      </p:cBhvr>
                                      <p:to>
                                        <p:strVal val="visible"/>
                                      </p:to>
                                    </p:set>
                                    <p:animEffect transition="in" filter="box(in)">
                                      <p:cBhvr>
                                        <p:cTn id="11" dur="500"/>
                                        <p:tgtEl>
                                          <p:spTgt spid="26627"/>
                                        </p:tgtEl>
                                      </p:cBhvr>
                                    </p:animEffect>
                                  </p:childTnLst>
                                </p:cTn>
                              </p:par>
                            </p:childTnLst>
                          </p:cTn>
                        </p:par>
                        <p:par>
                          <p:cTn id="12" fill="hold" nodeType="afterGroup">
                            <p:stCondLst>
                              <p:cond delay="1000"/>
                            </p:stCondLst>
                            <p:childTnLst>
                              <p:par>
                                <p:cTn id="13" presetID="4" presetClass="entr" presetSubtype="16" fill="hold" nodeType="after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box(in)">
                                      <p:cBhvr>
                                        <p:cTn id="15" dur="500"/>
                                        <p:tgtEl>
                                          <p:spTgt spid="266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ox(in)">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6"/>
          <p:cNvGrpSpPr>
            <a:grpSpLocks/>
          </p:cNvGrpSpPr>
          <p:nvPr/>
        </p:nvGrpSpPr>
        <p:grpSpPr bwMode="auto">
          <a:xfrm>
            <a:off x="131763" y="-100013"/>
            <a:ext cx="4800600" cy="719138"/>
            <a:chOff x="83" y="-63"/>
            <a:chExt cx="3024" cy="453"/>
          </a:xfrm>
        </p:grpSpPr>
        <p:sp>
          <p:nvSpPr>
            <p:cNvPr id="33809" name="37 Rectángulo redondeado"/>
            <p:cNvSpPr>
              <a:spLocks noChangeArrowheads="1"/>
            </p:cNvSpPr>
            <p:nvPr/>
          </p:nvSpPr>
          <p:spPr bwMode="auto">
            <a:xfrm>
              <a:off x="83" y="-63"/>
              <a:ext cx="3024"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33810" name="38 CuadroTexto"/>
            <p:cNvSpPr txBox="1">
              <a:spLocks noChangeArrowheads="1"/>
            </p:cNvSpPr>
            <p:nvPr/>
          </p:nvSpPr>
          <p:spPr bwMode="auto">
            <a:xfrm>
              <a:off x="249" y="4"/>
              <a:ext cx="21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CL" sz="2800" b="1">
                  <a:solidFill>
                    <a:srgbClr val="404040"/>
                  </a:solidFill>
                </a:rPr>
                <a:t>Síntesis de la clase</a:t>
              </a:r>
            </a:p>
          </p:txBody>
        </p:sp>
      </p:grpSp>
      <p:pic>
        <p:nvPicPr>
          <p:cNvPr id="33795" name="5 Imagen" descr="ico_mapa conceptual.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44450"/>
            <a:ext cx="8223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Text Box 18"/>
          <p:cNvSpPr txBox="1">
            <a:spLocks noChangeArrowheads="1"/>
          </p:cNvSpPr>
          <p:nvPr/>
        </p:nvSpPr>
        <p:spPr bwMode="auto">
          <a:xfrm>
            <a:off x="5287963" y="2436813"/>
            <a:ext cx="3563937" cy="368300"/>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Unidades Químicas</a:t>
            </a:r>
          </a:p>
        </p:txBody>
      </p:sp>
      <p:cxnSp>
        <p:nvCxnSpPr>
          <p:cNvPr id="33797" name="AutoShape 20"/>
          <p:cNvCxnSpPr>
            <a:cxnSpLocks noChangeShapeType="1"/>
            <a:stCxn id="33798" idx="4"/>
            <a:endCxn id="33796" idx="0"/>
          </p:cNvCxnSpPr>
          <p:nvPr/>
        </p:nvCxnSpPr>
        <p:spPr bwMode="auto">
          <a:xfrm rot="16200000" flipH="1">
            <a:off x="5520531" y="886619"/>
            <a:ext cx="560388" cy="2540000"/>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3798" name="Oval 11"/>
          <p:cNvSpPr>
            <a:spLocks noChangeArrowheads="1"/>
          </p:cNvSpPr>
          <p:nvPr/>
        </p:nvSpPr>
        <p:spPr bwMode="auto">
          <a:xfrm>
            <a:off x="3198813" y="1357313"/>
            <a:ext cx="2665412" cy="519112"/>
          </a:xfrm>
          <a:prstGeom prst="ellipse">
            <a:avLst/>
          </a:prstGeom>
          <a:solidFill>
            <a:schemeClr val="accent2">
              <a:alpha val="25098"/>
            </a:schemeClr>
          </a:solidFill>
          <a:ln w="28575" algn="ctr">
            <a:solidFill>
              <a:srgbClr val="067DD9"/>
            </a:solidFill>
            <a:miter lim="800000"/>
            <a:headEnd/>
            <a:tailEnd/>
          </a:ln>
        </p:spPr>
        <p:txBody>
          <a:bodyPr>
            <a:spAutoFit/>
          </a:bodyPr>
          <a:lstStyle/>
          <a:p>
            <a:pPr algn="ctr">
              <a:spcBef>
                <a:spcPct val="50000"/>
              </a:spcBef>
            </a:pPr>
            <a:r>
              <a:rPr lang="es-ES">
                <a:solidFill>
                  <a:schemeClr val="accent2"/>
                </a:solidFill>
              </a:rPr>
              <a:t>Concentración</a:t>
            </a:r>
          </a:p>
        </p:txBody>
      </p:sp>
      <p:sp>
        <p:nvSpPr>
          <p:cNvPr id="33799" name="Text Box 18"/>
          <p:cNvSpPr txBox="1">
            <a:spLocks noChangeArrowheads="1"/>
          </p:cNvSpPr>
          <p:nvPr/>
        </p:nvSpPr>
        <p:spPr bwMode="auto">
          <a:xfrm>
            <a:off x="625475" y="2436813"/>
            <a:ext cx="3563938" cy="368300"/>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Unidades Porcentuales</a:t>
            </a:r>
          </a:p>
        </p:txBody>
      </p:sp>
      <p:cxnSp>
        <p:nvCxnSpPr>
          <p:cNvPr id="33800" name="AutoShape 20"/>
          <p:cNvCxnSpPr>
            <a:cxnSpLocks noChangeShapeType="1"/>
            <a:stCxn id="33798" idx="4"/>
            <a:endCxn id="33799" idx="0"/>
          </p:cNvCxnSpPr>
          <p:nvPr/>
        </p:nvCxnSpPr>
        <p:spPr bwMode="auto">
          <a:xfrm rot="5400000">
            <a:off x="3188494" y="1094581"/>
            <a:ext cx="560388" cy="2124075"/>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3801" name="Text Box 8"/>
          <p:cNvSpPr txBox="1">
            <a:spLocks noChangeArrowheads="1"/>
          </p:cNvSpPr>
          <p:nvPr/>
        </p:nvSpPr>
        <p:spPr bwMode="auto">
          <a:xfrm>
            <a:off x="1101725" y="3076575"/>
            <a:ext cx="2611438"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CL">
                <a:solidFill>
                  <a:schemeClr val="accent2"/>
                </a:solidFill>
              </a:rPr>
              <a:t>% masa/masa</a:t>
            </a:r>
            <a:endParaRPr lang="es-ES">
              <a:solidFill>
                <a:schemeClr val="accent2"/>
              </a:solidFill>
            </a:endParaRPr>
          </a:p>
        </p:txBody>
      </p:sp>
      <p:sp>
        <p:nvSpPr>
          <p:cNvPr id="33802" name="Text Box 8"/>
          <p:cNvSpPr txBox="1">
            <a:spLocks noChangeArrowheads="1"/>
          </p:cNvSpPr>
          <p:nvPr/>
        </p:nvSpPr>
        <p:spPr bwMode="auto">
          <a:xfrm>
            <a:off x="1101725" y="3686175"/>
            <a:ext cx="2611438"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 masa/volumen</a:t>
            </a:r>
          </a:p>
        </p:txBody>
      </p:sp>
      <p:sp>
        <p:nvSpPr>
          <p:cNvPr id="33803" name="Text Box 8"/>
          <p:cNvSpPr txBox="1">
            <a:spLocks noChangeArrowheads="1"/>
          </p:cNvSpPr>
          <p:nvPr/>
        </p:nvSpPr>
        <p:spPr bwMode="auto">
          <a:xfrm>
            <a:off x="1101725" y="4240213"/>
            <a:ext cx="2611438" cy="369887"/>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 volumen/volumen</a:t>
            </a:r>
          </a:p>
        </p:txBody>
      </p:sp>
      <p:sp>
        <p:nvSpPr>
          <p:cNvPr id="33804" name="Text Box 8"/>
          <p:cNvSpPr txBox="1">
            <a:spLocks noChangeArrowheads="1"/>
          </p:cNvSpPr>
          <p:nvPr/>
        </p:nvSpPr>
        <p:spPr bwMode="auto">
          <a:xfrm>
            <a:off x="5859463" y="4240213"/>
            <a:ext cx="2420937" cy="369887"/>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CL">
                <a:solidFill>
                  <a:schemeClr val="accent2"/>
                </a:solidFill>
              </a:rPr>
              <a:t>Fracción molar</a:t>
            </a:r>
            <a:endParaRPr lang="es-ES">
              <a:solidFill>
                <a:schemeClr val="accent2"/>
              </a:solidFill>
            </a:endParaRPr>
          </a:p>
        </p:txBody>
      </p:sp>
      <p:sp>
        <p:nvSpPr>
          <p:cNvPr id="33805" name="Text Box 8"/>
          <p:cNvSpPr txBox="1">
            <a:spLocks noChangeArrowheads="1"/>
          </p:cNvSpPr>
          <p:nvPr/>
        </p:nvSpPr>
        <p:spPr bwMode="auto">
          <a:xfrm>
            <a:off x="5859463" y="3686175"/>
            <a:ext cx="2420937"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Molalidad</a:t>
            </a:r>
          </a:p>
        </p:txBody>
      </p:sp>
      <p:sp>
        <p:nvSpPr>
          <p:cNvPr id="33806" name="Text Box 8"/>
          <p:cNvSpPr txBox="1">
            <a:spLocks noChangeArrowheads="1"/>
          </p:cNvSpPr>
          <p:nvPr/>
        </p:nvSpPr>
        <p:spPr bwMode="auto">
          <a:xfrm>
            <a:off x="5864225" y="3076575"/>
            <a:ext cx="2420938"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Molaridad</a:t>
            </a:r>
          </a:p>
        </p:txBody>
      </p:sp>
      <p:sp>
        <p:nvSpPr>
          <p:cNvPr id="45" name="44 Abrir llave"/>
          <p:cNvSpPr/>
          <p:nvPr/>
        </p:nvSpPr>
        <p:spPr bwMode="auto">
          <a:xfrm>
            <a:off x="5651500" y="3076575"/>
            <a:ext cx="207963" cy="1533525"/>
          </a:xfrm>
          <a:prstGeom prst="leftBrace">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a:spAutoFit/>
          </a:bodyPr>
          <a:lstStyle/>
          <a:p>
            <a:pPr>
              <a:defRPr/>
            </a:pPr>
            <a:endParaRPr lang="es-ES">
              <a:solidFill>
                <a:schemeClr val="accent2"/>
              </a:solidFill>
            </a:endParaRPr>
          </a:p>
        </p:txBody>
      </p:sp>
      <p:sp>
        <p:nvSpPr>
          <p:cNvPr id="33808" name="Text Box 18"/>
          <p:cNvSpPr txBox="1">
            <a:spLocks noChangeArrowheads="1"/>
          </p:cNvSpPr>
          <p:nvPr/>
        </p:nvSpPr>
        <p:spPr bwMode="auto">
          <a:xfrm>
            <a:off x="4926013" y="3687763"/>
            <a:ext cx="723900" cy="368300"/>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CL">
                <a:solidFill>
                  <a:schemeClr val="accent2"/>
                </a:solidFill>
              </a:rPr>
              <a:t>Mol</a:t>
            </a:r>
            <a:endParaRPr lang="es-ES">
              <a:solidFill>
                <a:schemeClr val="accent2"/>
              </a:solidFill>
            </a:endParaRPr>
          </a:p>
        </p:txBody>
      </p:sp>
    </p:spTree>
    <p:extLst>
      <p:ext uri="{BB962C8B-B14F-4D97-AF65-F5344CB8AC3E}">
        <p14:creationId xmlns:p14="http://schemas.microsoft.com/office/powerpoint/2010/main" val="3733635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9"/>
          <p:cNvSpPr>
            <a:spLocks noChangeArrowheads="1"/>
          </p:cNvSpPr>
          <p:nvPr/>
        </p:nvSpPr>
        <p:spPr bwMode="auto">
          <a:xfrm>
            <a:off x="315913" y="2844800"/>
            <a:ext cx="1677987" cy="519113"/>
          </a:xfrm>
          <a:prstGeom prst="ellipse">
            <a:avLst/>
          </a:prstGeom>
          <a:solidFill>
            <a:srgbClr val="067DD9">
              <a:alpha val="39999"/>
            </a:srgbClr>
          </a:solidFill>
          <a:ln w="28575" algn="ctr">
            <a:solidFill>
              <a:srgbClr val="067DD9"/>
            </a:solidFill>
            <a:miter lim="800000"/>
            <a:headEnd/>
            <a:tailEnd/>
          </a:ln>
        </p:spPr>
        <p:txBody>
          <a:bodyPr>
            <a:spAutoFit/>
          </a:bodyPr>
          <a:lstStyle/>
          <a:p>
            <a:pPr algn="ctr">
              <a:spcBef>
                <a:spcPct val="50000"/>
              </a:spcBef>
            </a:pPr>
            <a:r>
              <a:rPr lang="es-ES">
                <a:solidFill>
                  <a:schemeClr val="accent2"/>
                </a:solidFill>
              </a:rPr>
              <a:t>MATERIA</a:t>
            </a:r>
          </a:p>
        </p:txBody>
      </p:sp>
      <p:sp>
        <p:nvSpPr>
          <p:cNvPr id="23555" name="Text Box 10"/>
          <p:cNvSpPr txBox="1">
            <a:spLocks noChangeArrowheads="1"/>
          </p:cNvSpPr>
          <p:nvPr/>
        </p:nvSpPr>
        <p:spPr bwMode="auto">
          <a:xfrm>
            <a:off x="2166938" y="1319213"/>
            <a:ext cx="1763712" cy="669925"/>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Sustancias puras</a:t>
            </a:r>
          </a:p>
        </p:txBody>
      </p:sp>
      <p:sp>
        <p:nvSpPr>
          <p:cNvPr id="23556" name="Text Box 11"/>
          <p:cNvSpPr txBox="1">
            <a:spLocks noChangeArrowheads="1"/>
          </p:cNvSpPr>
          <p:nvPr/>
        </p:nvSpPr>
        <p:spPr bwMode="auto">
          <a:xfrm>
            <a:off x="4260850" y="3954463"/>
            <a:ext cx="1763713" cy="369887"/>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Mezclas</a:t>
            </a:r>
          </a:p>
        </p:txBody>
      </p:sp>
      <p:sp>
        <p:nvSpPr>
          <p:cNvPr id="23557" name="Text Box 12"/>
          <p:cNvSpPr txBox="1">
            <a:spLocks noChangeArrowheads="1"/>
          </p:cNvSpPr>
          <p:nvPr/>
        </p:nvSpPr>
        <p:spPr bwMode="auto">
          <a:xfrm>
            <a:off x="5283200" y="1092200"/>
            <a:ext cx="2016125"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Elementos</a:t>
            </a:r>
          </a:p>
        </p:txBody>
      </p:sp>
      <p:sp>
        <p:nvSpPr>
          <p:cNvPr id="23558" name="Text Box 13"/>
          <p:cNvSpPr txBox="1">
            <a:spLocks noChangeArrowheads="1"/>
          </p:cNvSpPr>
          <p:nvPr/>
        </p:nvSpPr>
        <p:spPr bwMode="auto">
          <a:xfrm>
            <a:off x="5283200" y="1804988"/>
            <a:ext cx="2016125" cy="36830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Compuestos</a:t>
            </a:r>
          </a:p>
        </p:txBody>
      </p:sp>
      <p:sp>
        <p:nvSpPr>
          <p:cNvPr id="23559" name="Text Box 14"/>
          <p:cNvSpPr txBox="1">
            <a:spLocks noChangeArrowheads="1"/>
          </p:cNvSpPr>
          <p:nvPr/>
        </p:nvSpPr>
        <p:spPr bwMode="auto">
          <a:xfrm>
            <a:off x="5730875" y="3100388"/>
            <a:ext cx="2016125" cy="36830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Homogéneas</a:t>
            </a:r>
          </a:p>
        </p:txBody>
      </p:sp>
      <p:sp>
        <p:nvSpPr>
          <p:cNvPr id="23560" name="Text Box 15"/>
          <p:cNvSpPr txBox="1">
            <a:spLocks noChangeArrowheads="1"/>
          </p:cNvSpPr>
          <p:nvPr/>
        </p:nvSpPr>
        <p:spPr bwMode="auto">
          <a:xfrm>
            <a:off x="2573338" y="3100388"/>
            <a:ext cx="2016125" cy="36830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Heterogéneas</a:t>
            </a:r>
          </a:p>
        </p:txBody>
      </p:sp>
      <p:cxnSp>
        <p:nvCxnSpPr>
          <p:cNvPr id="23561" name="AutoShape 16"/>
          <p:cNvCxnSpPr>
            <a:cxnSpLocks noChangeShapeType="1"/>
            <a:stCxn id="23554" idx="0"/>
            <a:endCxn id="23555" idx="1"/>
          </p:cNvCxnSpPr>
          <p:nvPr/>
        </p:nvCxnSpPr>
        <p:spPr bwMode="auto">
          <a:xfrm rot="5400000" flipH="1" flipV="1">
            <a:off x="1066006" y="1743869"/>
            <a:ext cx="1190625" cy="1011238"/>
          </a:xfrm>
          <a:prstGeom prst="curvedConnector2">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3562" name="AutoShape 17"/>
          <p:cNvCxnSpPr>
            <a:cxnSpLocks noChangeShapeType="1"/>
            <a:stCxn id="23554" idx="4"/>
            <a:endCxn id="23556" idx="1"/>
          </p:cNvCxnSpPr>
          <p:nvPr/>
        </p:nvCxnSpPr>
        <p:spPr bwMode="auto">
          <a:xfrm rot="16200000" flipH="1">
            <a:off x="2320131" y="2199482"/>
            <a:ext cx="776287" cy="3105150"/>
          </a:xfrm>
          <a:prstGeom prst="curvedConnector2">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3563" name="AutoShape 18"/>
          <p:cNvCxnSpPr>
            <a:cxnSpLocks noChangeShapeType="1"/>
            <a:stCxn id="23555" idx="3"/>
            <a:endCxn id="23558" idx="1"/>
          </p:cNvCxnSpPr>
          <p:nvPr/>
        </p:nvCxnSpPr>
        <p:spPr bwMode="auto">
          <a:xfrm>
            <a:off x="3930650" y="1654175"/>
            <a:ext cx="1352550" cy="334963"/>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3564" name="AutoShape 19"/>
          <p:cNvCxnSpPr>
            <a:cxnSpLocks noChangeShapeType="1"/>
            <a:stCxn id="23555" idx="3"/>
            <a:endCxn id="23557" idx="1"/>
          </p:cNvCxnSpPr>
          <p:nvPr/>
        </p:nvCxnSpPr>
        <p:spPr bwMode="auto">
          <a:xfrm flipV="1">
            <a:off x="3930650" y="1277938"/>
            <a:ext cx="1352550" cy="376237"/>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3565" name="AutoShape 20"/>
          <p:cNvCxnSpPr>
            <a:cxnSpLocks noChangeShapeType="1"/>
            <a:stCxn id="23556" idx="0"/>
            <a:endCxn id="23559" idx="2"/>
          </p:cNvCxnSpPr>
          <p:nvPr/>
        </p:nvCxnSpPr>
        <p:spPr bwMode="auto">
          <a:xfrm rot="5400000" flipH="1" flipV="1">
            <a:off x="5698331" y="2913857"/>
            <a:ext cx="485775" cy="1595438"/>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3566" name="AutoShape 21"/>
          <p:cNvCxnSpPr>
            <a:cxnSpLocks noChangeShapeType="1"/>
            <a:stCxn id="23556" idx="0"/>
            <a:endCxn id="23560" idx="2"/>
          </p:cNvCxnSpPr>
          <p:nvPr/>
        </p:nvCxnSpPr>
        <p:spPr bwMode="auto">
          <a:xfrm rot="16200000" flipV="1">
            <a:off x="4119562" y="2930526"/>
            <a:ext cx="485775" cy="1562100"/>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3567" name="Oval 22"/>
          <p:cNvSpPr>
            <a:spLocks noChangeArrowheads="1"/>
          </p:cNvSpPr>
          <p:nvPr/>
        </p:nvSpPr>
        <p:spPr bwMode="auto">
          <a:xfrm>
            <a:off x="1482725" y="5014913"/>
            <a:ext cx="1954213" cy="519112"/>
          </a:xfrm>
          <a:prstGeom prst="ellipse">
            <a:avLst/>
          </a:prstGeom>
          <a:solidFill>
            <a:srgbClr val="067DD9">
              <a:alpha val="39999"/>
            </a:srgbClr>
          </a:solidFill>
          <a:ln w="28575" algn="ctr">
            <a:solidFill>
              <a:srgbClr val="067DD9"/>
            </a:solidFill>
            <a:miter lim="800000"/>
            <a:headEnd/>
            <a:tailEnd/>
          </a:ln>
        </p:spPr>
        <p:txBody>
          <a:bodyPr>
            <a:spAutoFit/>
          </a:bodyPr>
          <a:lstStyle/>
          <a:p>
            <a:pPr algn="ctr">
              <a:spcBef>
                <a:spcPct val="50000"/>
              </a:spcBef>
            </a:pPr>
            <a:r>
              <a:rPr lang="es-ES">
                <a:solidFill>
                  <a:schemeClr val="accent2"/>
                </a:solidFill>
              </a:rPr>
              <a:t>Suspensión</a:t>
            </a:r>
          </a:p>
        </p:txBody>
      </p:sp>
      <p:sp>
        <p:nvSpPr>
          <p:cNvPr id="23568" name="Oval 23"/>
          <p:cNvSpPr>
            <a:spLocks noChangeArrowheads="1"/>
          </p:cNvSpPr>
          <p:nvPr/>
        </p:nvSpPr>
        <p:spPr bwMode="auto">
          <a:xfrm>
            <a:off x="4143375" y="5014913"/>
            <a:ext cx="2052638" cy="519112"/>
          </a:xfrm>
          <a:prstGeom prst="ellipse">
            <a:avLst/>
          </a:prstGeom>
          <a:solidFill>
            <a:srgbClr val="067DD9">
              <a:alpha val="39999"/>
            </a:srgbClr>
          </a:solidFill>
          <a:ln w="28575" algn="ctr">
            <a:solidFill>
              <a:srgbClr val="067DD9"/>
            </a:solidFill>
            <a:miter lim="800000"/>
            <a:headEnd/>
            <a:tailEnd/>
          </a:ln>
        </p:spPr>
        <p:txBody>
          <a:bodyPr>
            <a:spAutoFit/>
          </a:bodyPr>
          <a:lstStyle/>
          <a:p>
            <a:pPr algn="ctr">
              <a:spcBef>
                <a:spcPct val="50000"/>
              </a:spcBef>
            </a:pPr>
            <a:r>
              <a:rPr lang="es-ES">
                <a:solidFill>
                  <a:schemeClr val="accent2"/>
                </a:solidFill>
              </a:rPr>
              <a:t>Coloide</a:t>
            </a:r>
          </a:p>
        </p:txBody>
      </p:sp>
      <p:sp>
        <p:nvSpPr>
          <p:cNvPr id="23569" name="Oval 24"/>
          <p:cNvSpPr>
            <a:spLocks noChangeArrowheads="1"/>
          </p:cNvSpPr>
          <p:nvPr/>
        </p:nvSpPr>
        <p:spPr bwMode="auto">
          <a:xfrm>
            <a:off x="6489700" y="5014913"/>
            <a:ext cx="2052638" cy="519112"/>
          </a:xfrm>
          <a:prstGeom prst="ellipse">
            <a:avLst/>
          </a:prstGeom>
          <a:solidFill>
            <a:srgbClr val="067DD9">
              <a:alpha val="39999"/>
            </a:srgbClr>
          </a:solidFill>
          <a:ln w="28575" algn="ctr">
            <a:solidFill>
              <a:srgbClr val="067DD9"/>
            </a:solidFill>
            <a:miter lim="800000"/>
            <a:headEnd/>
            <a:tailEnd/>
          </a:ln>
        </p:spPr>
        <p:txBody>
          <a:bodyPr>
            <a:spAutoFit/>
          </a:bodyPr>
          <a:lstStyle/>
          <a:p>
            <a:pPr algn="ctr">
              <a:spcBef>
                <a:spcPct val="50000"/>
              </a:spcBef>
            </a:pPr>
            <a:r>
              <a:rPr lang="es-ES">
                <a:solidFill>
                  <a:schemeClr val="accent2"/>
                </a:solidFill>
              </a:rPr>
              <a:t>Solución</a:t>
            </a:r>
          </a:p>
        </p:txBody>
      </p:sp>
      <p:cxnSp>
        <p:nvCxnSpPr>
          <p:cNvPr id="23570" name="AutoShape 25"/>
          <p:cNvCxnSpPr>
            <a:cxnSpLocks noChangeShapeType="1"/>
            <a:stCxn id="23556" idx="2"/>
            <a:endCxn id="23568" idx="0"/>
          </p:cNvCxnSpPr>
          <p:nvPr/>
        </p:nvCxnSpPr>
        <p:spPr bwMode="auto">
          <a:xfrm rot="16200000" flipH="1">
            <a:off x="4798218" y="4669632"/>
            <a:ext cx="690563" cy="0"/>
          </a:xfrm>
          <a:prstGeom prst="curvedConnector3">
            <a:avLst>
              <a:gd name="adj1" fmla="val 50000"/>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3571" name="AutoShape 26"/>
          <p:cNvCxnSpPr>
            <a:cxnSpLocks noChangeShapeType="1"/>
            <a:stCxn id="23556" idx="2"/>
            <a:endCxn id="23567" idx="0"/>
          </p:cNvCxnSpPr>
          <p:nvPr/>
        </p:nvCxnSpPr>
        <p:spPr bwMode="auto">
          <a:xfrm rot="5400000">
            <a:off x="3456781" y="3328194"/>
            <a:ext cx="690563" cy="2682875"/>
          </a:xfrm>
          <a:prstGeom prst="curvedConnector3">
            <a:avLst>
              <a:gd name="adj1" fmla="val 50000"/>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3572" name="AutoShape 27"/>
          <p:cNvCxnSpPr>
            <a:cxnSpLocks noChangeShapeType="1"/>
            <a:stCxn id="23556" idx="2"/>
            <a:endCxn id="23569" idx="0"/>
          </p:cNvCxnSpPr>
          <p:nvPr/>
        </p:nvCxnSpPr>
        <p:spPr bwMode="auto">
          <a:xfrm rot="16200000" flipH="1">
            <a:off x="5984875" y="3482975"/>
            <a:ext cx="690563" cy="2373313"/>
          </a:xfrm>
          <a:prstGeom prst="curvedConnector3">
            <a:avLst>
              <a:gd name="adj1" fmla="val 50000"/>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3573" name="Text Box 28"/>
          <p:cNvSpPr txBox="1">
            <a:spLocks noChangeArrowheads="1"/>
          </p:cNvSpPr>
          <p:nvPr/>
        </p:nvSpPr>
        <p:spPr bwMode="auto">
          <a:xfrm>
            <a:off x="1524000" y="6099175"/>
            <a:ext cx="2016125"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Ø &gt; 10</a:t>
            </a:r>
            <a:r>
              <a:rPr lang="es-ES" baseline="30000">
                <a:solidFill>
                  <a:schemeClr val="accent2"/>
                </a:solidFill>
              </a:rPr>
              <a:t>-3</a:t>
            </a:r>
            <a:r>
              <a:rPr lang="es-ES">
                <a:solidFill>
                  <a:schemeClr val="accent2"/>
                </a:solidFill>
              </a:rPr>
              <a:t> mm</a:t>
            </a:r>
          </a:p>
        </p:txBody>
      </p:sp>
      <p:sp>
        <p:nvSpPr>
          <p:cNvPr id="23574" name="Text Box 29"/>
          <p:cNvSpPr txBox="1">
            <a:spLocks noChangeArrowheads="1"/>
          </p:cNvSpPr>
          <p:nvPr/>
        </p:nvSpPr>
        <p:spPr bwMode="auto">
          <a:xfrm>
            <a:off x="3786188" y="6099175"/>
            <a:ext cx="2571750"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10</a:t>
            </a:r>
            <a:r>
              <a:rPr lang="es-ES" baseline="30000">
                <a:solidFill>
                  <a:schemeClr val="accent2"/>
                </a:solidFill>
              </a:rPr>
              <a:t>-6 </a:t>
            </a:r>
            <a:r>
              <a:rPr lang="es-ES">
                <a:solidFill>
                  <a:schemeClr val="accent2"/>
                </a:solidFill>
              </a:rPr>
              <a:t>mm &lt; Ø &lt; 10</a:t>
            </a:r>
            <a:r>
              <a:rPr lang="es-ES" baseline="30000">
                <a:solidFill>
                  <a:schemeClr val="accent2"/>
                </a:solidFill>
              </a:rPr>
              <a:t>-3</a:t>
            </a:r>
            <a:r>
              <a:rPr lang="es-ES">
                <a:solidFill>
                  <a:schemeClr val="accent2"/>
                </a:solidFill>
              </a:rPr>
              <a:t> mm</a:t>
            </a:r>
          </a:p>
        </p:txBody>
      </p:sp>
      <p:sp>
        <p:nvSpPr>
          <p:cNvPr id="23575" name="Text Box 30"/>
          <p:cNvSpPr txBox="1">
            <a:spLocks noChangeArrowheads="1"/>
          </p:cNvSpPr>
          <p:nvPr/>
        </p:nvSpPr>
        <p:spPr bwMode="auto">
          <a:xfrm>
            <a:off x="6508750" y="6100763"/>
            <a:ext cx="2016125" cy="36830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Ø &lt; 10</a:t>
            </a:r>
            <a:r>
              <a:rPr lang="es-ES" baseline="30000">
                <a:solidFill>
                  <a:schemeClr val="accent2"/>
                </a:solidFill>
              </a:rPr>
              <a:t>-6 </a:t>
            </a:r>
            <a:r>
              <a:rPr lang="es-ES">
                <a:solidFill>
                  <a:schemeClr val="accent2"/>
                </a:solidFill>
              </a:rPr>
              <a:t>mm </a:t>
            </a:r>
          </a:p>
        </p:txBody>
      </p:sp>
      <p:cxnSp>
        <p:nvCxnSpPr>
          <p:cNvPr id="23576" name="AutoShape 31"/>
          <p:cNvCxnSpPr>
            <a:cxnSpLocks noChangeShapeType="1"/>
            <a:stCxn id="23567" idx="4"/>
            <a:endCxn id="23573" idx="0"/>
          </p:cNvCxnSpPr>
          <p:nvPr/>
        </p:nvCxnSpPr>
        <p:spPr bwMode="auto">
          <a:xfrm rot="16200000" flipH="1">
            <a:off x="2178050" y="5816600"/>
            <a:ext cx="565150"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3577" name="AutoShape 32"/>
          <p:cNvCxnSpPr>
            <a:cxnSpLocks noChangeShapeType="1"/>
          </p:cNvCxnSpPr>
          <p:nvPr/>
        </p:nvCxnSpPr>
        <p:spPr bwMode="auto">
          <a:xfrm rot="5400000">
            <a:off x="4870450" y="5816600"/>
            <a:ext cx="565150"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3578" name="AutoShape 33"/>
          <p:cNvCxnSpPr>
            <a:cxnSpLocks noChangeShapeType="1"/>
            <a:stCxn id="23569" idx="4"/>
            <a:endCxn id="23575" idx="0"/>
          </p:cNvCxnSpPr>
          <p:nvPr/>
        </p:nvCxnSpPr>
        <p:spPr bwMode="auto">
          <a:xfrm rot="5400000">
            <a:off x="7233444" y="5817394"/>
            <a:ext cx="565150" cy="1588"/>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23580" name="Group 35"/>
          <p:cNvGrpSpPr>
            <a:grpSpLocks/>
          </p:cNvGrpSpPr>
          <p:nvPr/>
        </p:nvGrpSpPr>
        <p:grpSpPr bwMode="auto">
          <a:xfrm>
            <a:off x="131773" y="-100013"/>
            <a:ext cx="6456359" cy="719138"/>
            <a:chOff x="-144" y="28"/>
            <a:chExt cx="4067" cy="453"/>
          </a:xfrm>
        </p:grpSpPr>
        <p:sp>
          <p:nvSpPr>
            <p:cNvPr id="23582" name="37 Rectángulo redondeado"/>
            <p:cNvSpPr>
              <a:spLocks noChangeArrowheads="1"/>
            </p:cNvSpPr>
            <p:nvPr/>
          </p:nvSpPr>
          <p:spPr bwMode="auto">
            <a:xfrm>
              <a:off x="-144" y="28"/>
              <a:ext cx="4067"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23583" name="38 CuadroTexto"/>
            <p:cNvSpPr txBox="1">
              <a:spLocks noChangeArrowheads="1"/>
            </p:cNvSpPr>
            <p:nvPr/>
          </p:nvSpPr>
          <p:spPr bwMode="auto">
            <a:xfrm>
              <a:off x="-75" y="95"/>
              <a:ext cx="354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CL" sz="2800" b="1" dirty="0" smtClean="0">
                  <a:solidFill>
                    <a:srgbClr val="404040"/>
                  </a:solidFill>
                </a:rPr>
                <a:t>Recordando conceptos básicos</a:t>
              </a:r>
              <a:endParaRPr lang="es-CL" sz="2800" b="1" dirty="0">
                <a:solidFill>
                  <a:srgbClr val="404040"/>
                </a:solidFill>
              </a:endParaRPr>
            </a:p>
          </p:txBody>
        </p:sp>
      </p:grpSp>
    </p:spTree>
    <p:extLst>
      <p:ext uri="{BB962C8B-B14F-4D97-AF65-F5344CB8AC3E}">
        <p14:creationId xmlns:p14="http://schemas.microsoft.com/office/powerpoint/2010/main" val="2377374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11"/>
          <p:cNvGrpSpPr>
            <a:grpSpLocks/>
          </p:cNvGrpSpPr>
          <p:nvPr/>
        </p:nvGrpSpPr>
        <p:grpSpPr bwMode="auto">
          <a:xfrm>
            <a:off x="131763" y="-100013"/>
            <a:ext cx="5448300" cy="719138"/>
            <a:chOff x="-144" y="-63"/>
            <a:chExt cx="3432" cy="453"/>
          </a:xfrm>
        </p:grpSpPr>
        <p:sp>
          <p:nvSpPr>
            <p:cNvPr id="24581" name="37 Rectángulo redondeado"/>
            <p:cNvSpPr>
              <a:spLocks noChangeArrowheads="1"/>
            </p:cNvSpPr>
            <p:nvPr/>
          </p:nvSpPr>
          <p:spPr bwMode="auto">
            <a:xfrm>
              <a:off x="-144" y="-63"/>
              <a:ext cx="3432"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24582" name="38 CuadroTexto"/>
            <p:cNvSpPr txBox="1">
              <a:spLocks noChangeArrowheads="1"/>
            </p:cNvSpPr>
            <p:nvPr/>
          </p:nvSpPr>
          <p:spPr bwMode="auto">
            <a:xfrm>
              <a:off x="68" y="4"/>
              <a:ext cx="269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Aprendizajes esperados</a:t>
              </a:r>
            </a:p>
          </p:txBody>
        </p:sp>
      </p:grpSp>
      <p:pic>
        <p:nvPicPr>
          <p:cNvPr id="24579" name="Picture 10" descr="ico_aprendizaj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3613" y="-41275"/>
            <a:ext cx="950912"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6 CuadroTexto"/>
          <p:cNvSpPr txBox="1">
            <a:spLocks noChangeArrowheads="1"/>
          </p:cNvSpPr>
          <p:nvPr/>
        </p:nvSpPr>
        <p:spPr bwMode="auto">
          <a:xfrm>
            <a:off x="214313" y="1220788"/>
            <a:ext cx="87153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buClr>
                <a:schemeClr val="tx1"/>
              </a:buClr>
              <a:buFontTx/>
              <a:buChar char="•"/>
            </a:pPr>
            <a:r>
              <a:rPr lang="es-ES" sz="2000"/>
              <a:t>Identificar las unidades químicas de concentración presentes en una disolución.</a:t>
            </a:r>
          </a:p>
        </p:txBody>
      </p:sp>
    </p:spTree>
    <p:extLst>
      <p:ext uri="{BB962C8B-B14F-4D97-AF65-F5344CB8AC3E}">
        <p14:creationId xmlns:p14="http://schemas.microsoft.com/office/powerpoint/2010/main" val="3354616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6 Grupo"/>
          <p:cNvGrpSpPr>
            <a:grpSpLocks/>
          </p:cNvGrpSpPr>
          <p:nvPr/>
        </p:nvGrpSpPr>
        <p:grpSpPr bwMode="auto">
          <a:xfrm>
            <a:off x="131763" y="-100013"/>
            <a:ext cx="4872037" cy="1049338"/>
            <a:chOff x="131763" y="-100013"/>
            <a:chExt cx="4872037" cy="1049338"/>
          </a:xfrm>
        </p:grpSpPr>
        <p:grpSp>
          <p:nvGrpSpPr>
            <p:cNvPr id="25604" name="Group 8"/>
            <p:cNvGrpSpPr>
              <a:grpSpLocks/>
            </p:cNvGrpSpPr>
            <p:nvPr/>
          </p:nvGrpSpPr>
          <p:grpSpPr bwMode="auto">
            <a:xfrm>
              <a:off x="131763" y="-100013"/>
              <a:ext cx="4872037" cy="719138"/>
              <a:chOff x="83" y="-63"/>
              <a:chExt cx="3069" cy="453"/>
            </a:xfrm>
          </p:grpSpPr>
          <p:sp>
            <p:nvSpPr>
              <p:cNvPr id="25606" name="37 Rectángulo redondeado"/>
              <p:cNvSpPr>
                <a:spLocks noChangeArrowheads="1"/>
              </p:cNvSpPr>
              <p:nvPr/>
            </p:nvSpPr>
            <p:spPr bwMode="auto">
              <a:xfrm>
                <a:off x="83" y="-63"/>
                <a:ext cx="3069"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25607" name="38 CuadroTexto"/>
              <p:cNvSpPr txBox="1">
                <a:spLocks noChangeArrowheads="1"/>
              </p:cNvSpPr>
              <p:nvPr/>
            </p:nvSpPr>
            <p:spPr bwMode="auto">
              <a:xfrm>
                <a:off x="160" y="4"/>
                <a:ext cx="234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Pregunta oficial PSU</a:t>
                </a:r>
              </a:p>
            </p:txBody>
          </p:sp>
        </p:grpSp>
        <p:pic>
          <p:nvPicPr>
            <p:cNvPr id="25605" name="10 Imagen" descr="ico_PSU.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0"/>
              <a:ext cx="884238"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5603" name="Text Box 3"/>
          <p:cNvSpPr txBox="1">
            <a:spLocks noChangeArrowheads="1"/>
          </p:cNvSpPr>
          <p:nvPr/>
        </p:nvSpPr>
        <p:spPr bwMode="auto">
          <a:xfrm>
            <a:off x="250825" y="1000125"/>
            <a:ext cx="867886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s-CL" sz="2000"/>
              <a:t>¿Cuál de las siguientes soluciones acuosas de cloruro de sodio presenta la mayor concentración de sal?</a:t>
            </a:r>
            <a:endParaRPr lang="es-ES" sz="2000"/>
          </a:p>
          <a:p>
            <a:pPr eaLnBrk="1" hangingPunct="1"/>
            <a:r>
              <a:rPr lang="es-CL" sz="2000"/>
              <a:t> </a:t>
            </a:r>
            <a:endParaRPr lang="es-ES" sz="2000"/>
          </a:p>
          <a:p>
            <a:pPr eaLnBrk="1" hangingPunct="1"/>
            <a:r>
              <a:rPr lang="es-CL" sz="2000"/>
              <a:t>	Cantidad de NaCl 	Volumen de solución</a:t>
            </a:r>
            <a:endParaRPr lang="es-ES" sz="2000"/>
          </a:p>
          <a:p>
            <a:pPr eaLnBrk="1" hangingPunct="1"/>
            <a:r>
              <a:rPr lang="es-CL" sz="2000"/>
              <a:t> </a:t>
            </a:r>
            <a:endParaRPr lang="es-ES" sz="2000"/>
          </a:p>
          <a:p>
            <a:pPr eaLnBrk="1" hangingPunct="1"/>
            <a:r>
              <a:rPr lang="es-CL" sz="2000"/>
              <a:t>A) 	       0,100 mol 	          		500 mL</a:t>
            </a:r>
            <a:endParaRPr lang="es-ES" sz="2000"/>
          </a:p>
          <a:p>
            <a:pPr eaLnBrk="1" hangingPunct="1"/>
            <a:r>
              <a:rPr lang="es-CL" sz="2000"/>
              <a:t>B) 	       0,200 mol 	           		400 mL</a:t>
            </a:r>
            <a:endParaRPr lang="es-ES" sz="2000"/>
          </a:p>
          <a:p>
            <a:pPr eaLnBrk="1" hangingPunct="1"/>
            <a:r>
              <a:rPr lang="es-CL" sz="2000"/>
              <a:t>C)                0,300 mol 	           		100 mL</a:t>
            </a:r>
            <a:endParaRPr lang="es-ES" sz="2000"/>
          </a:p>
          <a:p>
            <a:pPr eaLnBrk="1" hangingPunct="1"/>
            <a:r>
              <a:rPr lang="es-CL" sz="2000"/>
              <a:t>D) 	       0,400 mol              		300 mL</a:t>
            </a:r>
            <a:endParaRPr lang="es-ES" sz="2000"/>
          </a:p>
          <a:p>
            <a:pPr eaLnBrk="1" hangingPunct="1"/>
            <a:r>
              <a:rPr lang="es-CL" sz="2000"/>
              <a:t>E) 	       0,500 mol 	          		200 mL </a:t>
            </a:r>
          </a:p>
          <a:p>
            <a:pPr eaLnBrk="1" hangingPunct="1"/>
            <a:endParaRPr lang="es-ES" sz="2000"/>
          </a:p>
          <a:p>
            <a:pPr eaLnBrk="1" hangingPunct="1"/>
            <a:endParaRPr lang="es-ES" sz="2000"/>
          </a:p>
          <a:p>
            <a:pPr algn="r" eaLnBrk="1" hangingPunct="1"/>
            <a:endParaRPr lang="es-ES" sz="1600" i="1"/>
          </a:p>
          <a:p>
            <a:pPr algn="r" eaLnBrk="1" hangingPunct="1"/>
            <a:endParaRPr lang="es-ES" sz="1600" i="1"/>
          </a:p>
          <a:p>
            <a:pPr algn="r" eaLnBrk="1" hangingPunct="1"/>
            <a:r>
              <a:rPr lang="es-ES" sz="1600" i="1"/>
              <a:t>Fuente: </a:t>
            </a:r>
            <a:r>
              <a:rPr lang="es-ES" sz="1600" b="1" i="1"/>
              <a:t>DEMRE – U. DE CHILE</a:t>
            </a:r>
            <a:r>
              <a:rPr lang="es-ES" sz="1600" i="1"/>
              <a:t>, Proceso de admisión 2009.</a:t>
            </a:r>
          </a:p>
        </p:txBody>
      </p:sp>
    </p:spTree>
    <p:extLst>
      <p:ext uri="{BB962C8B-B14F-4D97-AF65-F5344CB8AC3E}">
        <p14:creationId xmlns:p14="http://schemas.microsoft.com/office/powerpoint/2010/main" val="689941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8" descr="collage-QM_para-PPT_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27" name="5 Grupo"/>
          <p:cNvGrpSpPr>
            <a:grpSpLocks/>
          </p:cNvGrpSpPr>
          <p:nvPr/>
        </p:nvGrpSpPr>
        <p:grpSpPr bwMode="auto">
          <a:xfrm>
            <a:off x="3500438" y="4857750"/>
            <a:ext cx="6072187" cy="2000250"/>
            <a:chOff x="3570447" y="4292469"/>
            <a:chExt cx="6625822" cy="2416899"/>
          </a:xfrm>
        </p:grpSpPr>
        <p:sp>
          <p:nvSpPr>
            <p:cNvPr id="26628" name="37 Rectángulo redondeado"/>
            <p:cNvSpPr>
              <a:spLocks noChangeArrowheads="1"/>
            </p:cNvSpPr>
            <p:nvPr/>
          </p:nvSpPr>
          <p:spPr bwMode="auto">
            <a:xfrm>
              <a:off x="3648398" y="4292469"/>
              <a:ext cx="6547871" cy="1972707"/>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26629" name="38 CuadroTexto"/>
            <p:cNvSpPr txBox="1">
              <a:spLocks noChangeArrowheads="1"/>
            </p:cNvSpPr>
            <p:nvPr/>
          </p:nvSpPr>
          <p:spPr bwMode="auto">
            <a:xfrm>
              <a:off x="4272003" y="4551428"/>
              <a:ext cx="5690412" cy="1227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000"/>
                <a:t>1. Unidades químicas de concentración</a:t>
              </a:r>
            </a:p>
            <a:p>
              <a:pPr eaLnBrk="1" hangingPunct="1">
                <a:buFontTx/>
                <a:buChar char="•"/>
              </a:pPr>
              <a:endParaRPr lang="es-ES_tradnl" sz="2000"/>
            </a:p>
            <a:p>
              <a:pPr eaLnBrk="1" hangingPunct="1"/>
              <a:r>
                <a:rPr lang="es-ES_tradnl" sz="2000"/>
                <a:t>2. Otras unidades de concentración</a:t>
              </a:r>
            </a:p>
          </p:txBody>
        </p:sp>
        <p:pic>
          <p:nvPicPr>
            <p:cNvPr id="26630" name="Picture 6" descr="ico_concep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0447" y="5747343"/>
              <a:ext cx="8953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12598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8" name="16 Grupo"/>
          <p:cNvGrpSpPr>
            <a:grpSpLocks/>
          </p:cNvGrpSpPr>
          <p:nvPr/>
        </p:nvGrpSpPr>
        <p:grpSpPr bwMode="auto">
          <a:xfrm>
            <a:off x="131763" y="-100013"/>
            <a:ext cx="7869237" cy="860426"/>
            <a:chOff x="131763" y="-100013"/>
            <a:chExt cx="7869245" cy="860426"/>
          </a:xfrm>
        </p:grpSpPr>
        <p:grpSp>
          <p:nvGrpSpPr>
            <p:cNvPr id="1040" name="Group 2"/>
            <p:cNvGrpSpPr>
              <a:grpSpLocks/>
            </p:cNvGrpSpPr>
            <p:nvPr/>
          </p:nvGrpSpPr>
          <p:grpSpPr bwMode="auto">
            <a:xfrm>
              <a:off x="131763" y="-100013"/>
              <a:ext cx="7797019" cy="719138"/>
              <a:chOff x="83" y="-63"/>
              <a:chExt cx="3877" cy="453"/>
            </a:xfrm>
          </p:grpSpPr>
          <p:sp>
            <p:nvSpPr>
              <p:cNvPr id="1042" name="37 Rectángulo redondeado"/>
              <p:cNvSpPr>
                <a:spLocks noChangeArrowheads="1"/>
              </p:cNvSpPr>
              <p:nvPr/>
            </p:nvSpPr>
            <p:spPr bwMode="auto">
              <a:xfrm>
                <a:off x="83" y="-63"/>
                <a:ext cx="3877"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1043" name="38 CuadroTexto"/>
              <p:cNvSpPr txBox="1">
                <a:spLocks noChangeArrowheads="1"/>
              </p:cNvSpPr>
              <p:nvPr/>
            </p:nvSpPr>
            <p:spPr bwMode="auto">
              <a:xfrm>
                <a:off x="160" y="4"/>
                <a:ext cx="345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800" b="1">
                    <a:solidFill>
                      <a:srgbClr val="404040"/>
                    </a:solidFill>
                  </a:rPr>
                  <a:t>1. Unidades químicas de concentración</a:t>
                </a:r>
                <a:endParaRPr lang="es-CL" sz="2800" b="1">
                  <a:solidFill>
                    <a:srgbClr val="404040"/>
                  </a:solidFill>
                </a:endParaRPr>
              </a:p>
            </p:txBody>
          </p:sp>
        </p:grpSp>
        <p:pic>
          <p:nvPicPr>
            <p:cNvPr id="1041" name="5 Imagen" descr="ico_concepto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7101" y="0"/>
              <a:ext cx="723907"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9" name="Text Box 18"/>
          <p:cNvSpPr txBox="1">
            <a:spLocks noChangeArrowheads="1"/>
          </p:cNvSpPr>
          <p:nvPr/>
        </p:nvSpPr>
        <p:spPr bwMode="auto">
          <a:xfrm>
            <a:off x="571500" y="2500313"/>
            <a:ext cx="1857375" cy="369887"/>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Molaridad (M)</a:t>
            </a:r>
          </a:p>
        </p:txBody>
      </p:sp>
      <p:sp>
        <p:nvSpPr>
          <p:cNvPr id="1030" name="17 Rectángulo"/>
          <p:cNvSpPr>
            <a:spLocks noChangeArrowheads="1"/>
          </p:cNvSpPr>
          <p:nvPr/>
        </p:nvSpPr>
        <p:spPr bwMode="auto">
          <a:xfrm>
            <a:off x="285750" y="857250"/>
            <a:ext cx="864393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indent="-65088" algn="just"/>
            <a:r>
              <a:rPr lang="es-MX" sz="2000"/>
              <a:t>Las concentraciones se pueden expresar por métodos químicos, que se diferencian de los métodos físicos en que toman en cuenta la composición del soluto (en moles) y en algunos casos la del disolvente. Entre los métodos químicos más utilizados tenemos:</a:t>
            </a:r>
            <a:endParaRPr lang="es-ES" sz="2000"/>
          </a:p>
        </p:txBody>
      </p:sp>
      <p:sp>
        <p:nvSpPr>
          <p:cNvPr id="1031" name="Text Box 18"/>
          <p:cNvSpPr txBox="1">
            <a:spLocks noChangeArrowheads="1"/>
          </p:cNvSpPr>
          <p:nvPr/>
        </p:nvSpPr>
        <p:spPr bwMode="auto">
          <a:xfrm>
            <a:off x="3214688" y="2500313"/>
            <a:ext cx="1857375" cy="36830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Molalidad (m)</a:t>
            </a:r>
          </a:p>
        </p:txBody>
      </p:sp>
      <p:sp>
        <p:nvSpPr>
          <p:cNvPr id="1033" name="Text Box 18"/>
          <p:cNvSpPr txBox="1">
            <a:spLocks noChangeArrowheads="1"/>
          </p:cNvSpPr>
          <p:nvPr/>
        </p:nvSpPr>
        <p:spPr bwMode="auto">
          <a:xfrm>
            <a:off x="5929313" y="2500313"/>
            <a:ext cx="2857500" cy="36830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Fracción molar (</a:t>
            </a:r>
            <a:r>
              <a:rPr lang="es-ES" i="1">
                <a:solidFill>
                  <a:schemeClr val="accent2"/>
                </a:solidFill>
              </a:rPr>
              <a:t>X</a:t>
            </a:r>
            <a:r>
              <a:rPr lang="es-ES">
                <a:solidFill>
                  <a:schemeClr val="accent2"/>
                </a:solidFill>
              </a:rPr>
              <a:t>)</a:t>
            </a:r>
          </a:p>
        </p:txBody>
      </p:sp>
      <p:sp>
        <p:nvSpPr>
          <p:cNvPr id="1034" name="22 Rectángulo"/>
          <p:cNvSpPr>
            <a:spLocks noChangeArrowheads="1"/>
          </p:cNvSpPr>
          <p:nvPr/>
        </p:nvSpPr>
        <p:spPr bwMode="auto">
          <a:xfrm>
            <a:off x="285750" y="3500438"/>
            <a:ext cx="8643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indent="-65088" algn="just"/>
            <a:r>
              <a:rPr lang="es-MX" sz="2000"/>
              <a:t>Se deben tener en cuenta las siguientes consideraciones:</a:t>
            </a:r>
            <a:endParaRPr lang="es-ES" sz="2000"/>
          </a:p>
        </p:txBody>
      </p:sp>
      <p:grpSp>
        <p:nvGrpSpPr>
          <p:cNvPr id="4" name="30 Grupo"/>
          <p:cNvGrpSpPr>
            <a:grpSpLocks/>
          </p:cNvGrpSpPr>
          <p:nvPr/>
        </p:nvGrpSpPr>
        <p:grpSpPr bwMode="auto">
          <a:xfrm>
            <a:off x="5289550" y="4357688"/>
            <a:ext cx="1854200" cy="935037"/>
            <a:chOff x="3143240" y="4643446"/>
            <a:chExt cx="1854200" cy="935037"/>
          </a:xfrm>
        </p:grpSpPr>
        <p:sp>
          <p:nvSpPr>
            <p:cNvPr id="1039" name="2 Rectángulo redondeado"/>
            <p:cNvSpPr>
              <a:spLocks noChangeArrowheads="1"/>
            </p:cNvSpPr>
            <p:nvPr/>
          </p:nvSpPr>
          <p:spPr bwMode="auto">
            <a:xfrm>
              <a:off x="3143240" y="4643446"/>
              <a:ext cx="1854200" cy="935037"/>
            </a:xfrm>
            <a:prstGeom prst="roundRect">
              <a:avLst>
                <a:gd name="adj" fmla="val 16667"/>
              </a:avLst>
            </a:prstGeom>
            <a:solidFill>
              <a:srgbClr val="CECEEF"/>
            </a:solidFill>
            <a:ln w="12700" algn="ctr">
              <a:solidFill>
                <a:srgbClr val="9C9CDF"/>
              </a:solidFill>
              <a:prstDash val="sysDash"/>
              <a:round/>
              <a:headEnd/>
              <a:tailEnd/>
            </a:ln>
          </p:spPr>
          <p:txBody>
            <a:bodyPr wrap="none"/>
            <a:lstStyle/>
            <a:p>
              <a:pPr algn="ctr"/>
              <a:endParaRPr lang="es-CL"/>
            </a:p>
          </p:txBody>
        </p:sp>
        <p:graphicFrame>
          <p:nvGraphicFramePr>
            <p:cNvPr id="1027" name="Object 19"/>
            <p:cNvGraphicFramePr>
              <a:graphicFrameLocks noChangeAspect="1"/>
            </p:cNvGraphicFramePr>
            <p:nvPr/>
          </p:nvGraphicFramePr>
          <p:xfrm>
            <a:off x="3643306" y="4643446"/>
            <a:ext cx="857256" cy="857256"/>
          </p:xfrm>
          <a:graphic>
            <a:graphicData uri="http://schemas.openxmlformats.org/presentationml/2006/ole">
              <mc:AlternateContent xmlns:mc="http://schemas.openxmlformats.org/markup-compatibility/2006">
                <mc:Choice xmlns:v="urn:schemas-microsoft-com:vml" Requires="v">
                  <p:oleObj spid="_x0000_s1026" name="Equation" r:id="rId4" imgW="393480" imgH="393480" progId="Equation.DSMT4">
                    <p:embed/>
                  </p:oleObj>
                </mc:Choice>
                <mc:Fallback>
                  <p:oleObj name="Equation" r:id="rId4" imgW="39348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06" y="4643446"/>
                          <a:ext cx="857256" cy="857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9" name="Text Box 8"/>
          <p:cNvSpPr txBox="1">
            <a:spLocks noChangeArrowheads="1"/>
          </p:cNvSpPr>
          <p:nvPr/>
        </p:nvSpPr>
        <p:spPr bwMode="auto">
          <a:xfrm>
            <a:off x="1571625" y="5715000"/>
            <a:ext cx="2420938" cy="784225"/>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1 L = 1000 mL</a:t>
            </a:r>
          </a:p>
          <a:p>
            <a:pPr algn="ctr" eaLnBrk="1" hangingPunct="1">
              <a:spcBef>
                <a:spcPct val="50000"/>
              </a:spcBef>
            </a:pPr>
            <a:r>
              <a:rPr lang="es-CL"/>
              <a:t>1L = 1000 cc o cm</a:t>
            </a:r>
            <a:r>
              <a:rPr lang="es-CL" baseline="30000"/>
              <a:t>3</a:t>
            </a:r>
            <a:endParaRPr lang="es-ES" baseline="30000"/>
          </a:p>
        </p:txBody>
      </p:sp>
      <p:sp>
        <p:nvSpPr>
          <p:cNvPr id="30" name="Text Box 8"/>
          <p:cNvSpPr txBox="1">
            <a:spLocks noChangeArrowheads="1"/>
          </p:cNvSpPr>
          <p:nvPr/>
        </p:nvSpPr>
        <p:spPr bwMode="auto">
          <a:xfrm>
            <a:off x="5000625" y="5715000"/>
            <a:ext cx="2420938" cy="784225"/>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CL"/>
              <a:t>1 Kg = 1000 g</a:t>
            </a:r>
          </a:p>
          <a:p>
            <a:pPr algn="ctr" eaLnBrk="1" hangingPunct="1">
              <a:spcBef>
                <a:spcPct val="50000"/>
              </a:spcBef>
            </a:pPr>
            <a:r>
              <a:rPr lang="es-CL"/>
              <a:t>1 g = 1000 mg</a:t>
            </a:r>
            <a:endParaRPr lang="es-ES"/>
          </a:p>
        </p:txBody>
      </p:sp>
      <p:grpSp>
        <p:nvGrpSpPr>
          <p:cNvPr id="5" name="43 Grupo"/>
          <p:cNvGrpSpPr>
            <a:grpSpLocks/>
          </p:cNvGrpSpPr>
          <p:nvPr/>
        </p:nvGrpSpPr>
        <p:grpSpPr bwMode="auto">
          <a:xfrm>
            <a:off x="1931988" y="4275138"/>
            <a:ext cx="1854200" cy="1038225"/>
            <a:chOff x="1860529" y="5500702"/>
            <a:chExt cx="2211405" cy="1038225"/>
          </a:xfrm>
        </p:grpSpPr>
        <p:sp>
          <p:nvSpPr>
            <p:cNvPr id="1038" name="2 Rectángulo redondeado"/>
            <p:cNvSpPr>
              <a:spLocks noChangeArrowheads="1"/>
            </p:cNvSpPr>
            <p:nvPr/>
          </p:nvSpPr>
          <p:spPr bwMode="auto">
            <a:xfrm>
              <a:off x="1860529" y="5572140"/>
              <a:ext cx="2211405" cy="935037"/>
            </a:xfrm>
            <a:prstGeom prst="roundRect">
              <a:avLst>
                <a:gd name="adj" fmla="val 16667"/>
              </a:avLst>
            </a:prstGeom>
            <a:solidFill>
              <a:srgbClr val="CECEEF"/>
            </a:solidFill>
            <a:ln w="12700" algn="ctr">
              <a:solidFill>
                <a:srgbClr val="9C9CDF"/>
              </a:solidFill>
              <a:prstDash val="sysDash"/>
              <a:round/>
              <a:headEnd/>
              <a:tailEnd/>
            </a:ln>
          </p:spPr>
          <p:txBody>
            <a:bodyPr wrap="none"/>
            <a:lstStyle/>
            <a:p>
              <a:pPr algn="ctr"/>
              <a:endParaRPr lang="es-CL"/>
            </a:p>
          </p:txBody>
        </p:sp>
        <p:graphicFrame>
          <p:nvGraphicFramePr>
            <p:cNvPr id="6146" name="Object 3"/>
            <p:cNvGraphicFramePr>
              <a:graphicFrameLocks noChangeAspect="1"/>
            </p:cNvGraphicFramePr>
            <p:nvPr/>
          </p:nvGraphicFramePr>
          <p:xfrm>
            <a:off x="2214552" y="5500702"/>
            <a:ext cx="1506537" cy="1038225"/>
          </p:xfrm>
          <a:graphic>
            <a:graphicData uri="http://schemas.openxmlformats.org/presentationml/2006/ole">
              <mc:AlternateContent xmlns:mc="http://schemas.openxmlformats.org/markup-compatibility/2006">
                <mc:Choice xmlns:v="urn:schemas-microsoft-com:vml" Requires="v">
                  <p:oleObj spid="_x0000_s1027" name="Equation" r:id="rId6" imgW="571320" imgH="393480" progId="Equation.DSMT4">
                    <p:embed/>
                  </p:oleObj>
                </mc:Choice>
                <mc:Fallback>
                  <p:oleObj name="Equation" r:id="rId6" imgW="571320" imgH="393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14552" y="5500702"/>
                          <a:ext cx="1506537"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2127906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box(in)">
                                      <p:cBhvr>
                                        <p:cTn id="7" dur="500"/>
                                        <p:tgtEl>
                                          <p:spTgt spid="103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031"/>
                                        </p:tgtEl>
                                        <p:attrNameLst>
                                          <p:attrName>style.visibility</p:attrName>
                                        </p:attrNameLst>
                                      </p:cBhvr>
                                      <p:to>
                                        <p:strVal val="visible"/>
                                      </p:to>
                                    </p:set>
                                    <p:animEffect transition="in" filter="box(in)">
                                      <p:cBhvr>
                                        <p:cTn id="10" dur="500"/>
                                        <p:tgtEl>
                                          <p:spTgt spid="1031"/>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029"/>
                                        </p:tgtEl>
                                        <p:attrNameLst>
                                          <p:attrName>style.visibility</p:attrName>
                                        </p:attrNameLst>
                                      </p:cBhvr>
                                      <p:to>
                                        <p:strVal val="visible"/>
                                      </p:to>
                                    </p:set>
                                    <p:animEffect transition="in" filter="box(in)">
                                      <p:cBhvr>
                                        <p:cTn id="13" dur="500"/>
                                        <p:tgtEl>
                                          <p:spTgt spid="102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033"/>
                                        </p:tgtEl>
                                        <p:attrNameLst>
                                          <p:attrName>style.visibility</p:attrName>
                                        </p:attrNameLst>
                                      </p:cBhvr>
                                      <p:to>
                                        <p:strVal val="visible"/>
                                      </p:to>
                                    </p:set>
                                    <p:animEffect transition="in" filter="box(in)">
                                      <p:cBhvr>
                                        <p:cTn id="16" dur="500"/>
                                        <p:tgtEl>
                                          <p:spTgt spid="10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034"/>
                                        </p:tgtEl>
                                        <p:attrNameLst>
                                          <p:attrName>style.visibility</p:attrName>
                                        </p:attrNameLst>
                                      </p:cBhvr>
                                      <p:to>
                                        <p:strVal val="visible"/>
                                      </p:to>
                                    </p:set>
                                    <p:animEffect transition="in" filter="box(in)">
                                      <p:cBhvr>
                                        <p:cTn id="21" dur="500"/>
                                        <p:tgtEl>
                                          <p:spTgt spid="1034"/>
                                        </p:tgtEl>
                                      </p:cBhvr>
                                    </p:animEffect>
                                  </p:childTnLst>
                                </p:cTn>
                              </p:par>
                              <p:par>
                                <p:cTn id="22" presetID="4" presetClass="entr" presetSubtype="16" fill="hold"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ox(in)">
                                      <p:cBhvr>
                                        <p:cTn id="24" dur="500"/>
                                        <p:tgtEl>
                                          <p:spTgt spid="4"/>
                                        </p:tgtEl>
                                      </p:cBhvr>
                                    </p:animEffect>
                                  </p:childTnLst>
                                </p:cTn>
                              </p:par>
                              <p:par>
                                <p:cTn id="25" presetID="4" presetClass="entr" presetSubtype="16"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ox(in)">
                                      <p:cBhvr>
                                        <p:cTn id="27" dur="500"/>
                                        <p:tgtEl>
                                          <p:spTgt spid="5"/>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box(in)">
                                      <p:cBhvr>
                                        <p:cTn id="30" dur="500"/>
                                        <p:tgtEl>
                                          <p:spTgt spid="29"/>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box(in)">
                                      <p:cBhvr>
                                        <p:cTn id="3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p:bldP spid="1031" grpId="0" animBg="1"/>
      <p:bldP spid="1033" grpId="0" animBg="1"/>
      <p:bldP spid="1034" grpId="0"/>
      <p:bldP spid="29"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1" name="16 Grupo"/>
          <p:cNvGrpSpPr>
            <a:grpSpLocks/>
          </p:cNvGrpSpPr>
          <p:nvPr/>
        </p:nvGrpSpPr>
        <p:grpSpPr bwMode="auto">
          <a:xfrm>
            <a:off x="131763" y="-100013"/>
            <a:ext cx="7869237" cy="860426"/>
            <a:chOff x="131763" y="-100013"/>
            <a:chExt cx="7869245" cy="860426"/>
          </a:xfrm>
        </p:grpSpPr>
        <p:grpSp>
          <p:nvGrpSpPr>
            <p:cNvPr id="2065" name="Group 2"/>
            <p:cNvGrpSpPr>
              <a:grpSpLocks/>
            </p:cNvGrpSpPr>
            <p:nvPr/>
          </p:nvGrpSpPr>
          <p:grpSpPr bwMode="auto">
            <a:xfrm>
              <a:off x="131763" y="-100013"/>
              <a:ext cx="7797019" cy="719138"/>
              <a:chOff x="83" y="-63"/>
              <a:chExt cx="3877" cy="453"/>
            </a:xfrm>
          </p:grpSpPr>
          <p:sp>
            <p:nvSpPr>
              <p:cNvPr id="2067" name="37 Rectángulo redondeado"/>
              <p:cNvSpPr>
                <a:spLocks noChangeArrowheads="1"/>
              </p:cNvSpPr>
              <p:nvPr/>
            </p:nvSpPr>
            <p:spPr bwMode="auto">
              <a:xfrm>
                <a:off x="83" y="-63"/>
                <a:ext cx="3877"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2068" name="38 CuadroTexto"/>
              <p:cNvSpPr txBox="1">
                <a:spLocks noChangeArrowheads="1"/>
              </p:cNvSpPr>
              <p:nvPr/>
            </p:nvSpPr>
            <p:spPr bwMode="auto">
              <a:xfrm>
                <a:off x="160" y="4"/>
                <a:ext cx="345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800" b="1">
                    <a:solidFill>
                      <a:srgbClr val="404040"/>
                    </a:solidFill>
                  </a:rPr>
                  <a:t>1. Unidades químicas de concentración</a:t>
                </a:r>
                <a:endParaRPr lang="es-CL" sz="2800" b="1">
                  <a:solidFill>
                    <a:srgbClr val="404040"/>
                  </a:solidFill>
                </a:endParaRPr>
              </a:p>
            </p:txBody>
          </p:sp>
        </p:grpSp>
        <p:pic>
          <p:nvPicPr>
            <p:cNvPr id="2066" name="5 Imagen" descr="ico_concepto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7101" y="0"/>
              <a:ext cx="723907"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52" name="Group 7"/>
          <p:cNvGrpSpPr>
            <a:grpSpLocks/>
          </p:cNvGrpSpPr>
          <p:nvPr/>
        </p:nvGrpSpPr>
        <p:grpSpPr bwMode="auto">
          <a:xfrm>
            <a:off x="0" y="765175"/>
            <a:ext cx="8243888" cy="396875"/>
            <a:chOff x="0" y="482"/>
            <a:chExt cx="5193" cy="250"/>
          </a:xfrm>
        </p:grpSpPr>
        <p:sp>
          <p:nvSpPr>
            <p:cNvPr id="2063" name="40 CuadroTexto"/>
            <p:cNvSpPr txBox="1">
              <a:spLocks noChangeArrowheads="1"/>
            </p:cNvSpPr>
            <p:nvPr/>
          </p:nvSpPr>
          <p:spPr bwMode="auto">
            <a:xfrm>
              <a:off x="22" y="482"/>
              <a:ext cx="51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000" b="1">
                  <a:solidFill>
                    <a:srgbClr val="7F7F7F"/>
                  </a:solidFill>
                </a:rPr>
                <a:t>1.1 Molaridad (M)</a:t>
              </a:r>
              <a:endParaRPr lang="es-CL" sz="2000" b="1">
                <a:solidFill>
                  <a:srgbClr val="7F7F7F"/>
                </a:solidFill>
              </a:endParaRPr>
            </a:p>
          </p:txBody>
        </p:sp>
        <p:cxnSp>
          <p:nvCxnSpPr>
            <p:cNvPr id="26" name="25 Conector recto"/>
            <p:cNvCxnSpPr/>
            <p:nvPr/>
          </p:nvCxnSpPr>
          <p:spPr>
            <a:xfrm>
              <a:off x="0" y="720"/>
              <a:ext cx="1973" cy="1"/>
            </a:xfrm>
            <a:prstGeom prst="line">
              <a:avLst/>
            </a:prstGeom>
            <a:ln>
              <a:solidFill>
                <a:srgbClr val="067DD9"/>
              </a:solidFill>
            </a:ln>
          </p:spPr>
          <p:style>
            <a:lnRef idx="1">
              <a:schemeClr val="accent1"/>
            </a:lnRef>
            <a:fillRef idx="0">
              <a:schemeClr val="accent1"/>
            </a:fillRef>
            <a:effectRef idx="0">
              <a:schemeClr val="accent1"/>
            </a:effectRef>
            <a:fontRef idx="minor">
              <a:schemeClr val="tx1"/>
            </a:fontRef>
          </p:style>
        </p:cxnSp>
      </p:grpSp>
      <p:sp>
        <p:nvSpPr>
          <p:cNvPr id="27" name="Rectangle 6"/>
          <p:cNvSpPr>
            <a:spLocks noChangeArrowheads="1"/>
          </p:cNvSpPr>
          <p:nvPr/>
        </p:nvSpPr>
        <p:spPr bwMode="auto">
          <a:xfrm>
            <a:off x="142875" y="1214438"/>
            <a:ext cx="8786813"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a:cs typeface="Times New Roman" pitchFamily="18" charset="0"/>
              </a:rPr>
              <a:t>Este método es muy útil para expresar concentraciones cuando se utiliza  un </a:t>
            </a:r>
            <a:r>
              <a:rPr lang="es-MX" b="1">
                <a:solidFill>
                  <a:srgbClr val="067DD9"/>
                </a:solidFill>
                <a:cs typeface="Times New Roman" pitchFamily="18" charset="0"/>
              </a:rPr>
              <a:t>equipo volumétrico</a:t>
            </a:r>
            <a:r>
              <a:rPr lang="es-MX">
                <a:cs typeface="Times New Roman" pitchFamily="18" charset="0"/>
              </a:rPr>
              <a:t> (probetas, buretas o pipetas). Sólo se necesita masar cierta cantidad de soluto, que corresponda a la concentración deseada, y adicionar suficiente disolvente hasta completar un volumen determinado en un </a:t>
            </a:r>
            <a:r>
              <a:rPr lang="es-MX" b="1">
                <a:solidFill>
                  <a:srgbClr val="067DD9"/>
                </a:solidFill>
                <a:cs typeface="Times New Roman" pitchFamily="18" charset="0"/>
              </a:rPr>
              <a:t>matraz volumétrico aforado</a:t>
            </a:r>
            <a:r>
              <a:rPr lang="es-MX">
                <a:solidFill>
                  <a:srgbClr val="067DD9"/>
                </a:solidFill>
                <a:cs typeface="Times New Roman" pitchFamily="18" charset="0"/>
              </a:rPr>
              <a:t>.</a:t>
            </a:r>
            <a:endParaRPr lang="es-ES">
              <a:solidFill>
                <a:srgbClr val="067DD9"/>
              </a:solidFill>
            </a:endParaRPr>
          </a:p>
        </p:txBody>
      </p:sp>
      <p:graphicFrame>
        <p:nvGraphicFramePr>
          <p:cNvPr id="2050" name="Object 4"/>
          <p:cNvGraphicFramePr>
            <a:graphicFrameLocks noChangeAspect="1"/>
          </p:cNvGraphicFramePr>
          <p:nvPr/>
        </p:nvGraphicFramePr>
        <p:xfrm>
          <a:off x="1214438" y="2643188"/>
          <a:ext cx="6643687" cy="1101725"/>
        </p:xfrm>
        <a:graphic>
          <a:graphicData uri="http://schemas.openxmlformats.org/presentationml/2006/ole">
            <mc:AlternateContent xmlns:mc="http://schemas.openxmlformats.org/markup-compatibility/2006">
              <mc:Choice xmlns:v="urn:schemas-microsoft-com:vml" Requires="v">
                <p:oleObj spid="_x0000_s2050" name="Equation" r:id="rId4" imgW="2374560" imgH="393480" progId="Equation.DSMT4">
                  <p:embed/>
                </p:oleObj>
              </mc:Choice>
              <mc:Fallback>
                <p:oleObj name="Equation" r:id="rId4" imgW="237456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4438" y="2643188"/>
                        <a:ext cx="6643687" cy="1101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 name="Text Box 9"/>
          <p:cNvSpPr txBox="1">
            <a:spLocks noChangeArrowheads="1"/>
          </p:cNvSpPr>
          <p:nvPr/>
        </p:nvSpPr>
        <p:spPr bwMode="auto">
          <a:xfrm>
            <a:off x="1214438" y="4000500"/>
            <a:ext cx="6572250" cy="369888"/>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M = X moles de soluto en 1000 mL de disolución</a:t>
            </a:r>
          </a:p>
        </p:txBody>
      </p:sp>
      <p:grpSp>
        <p:nvGrpSpPr>
          <p:cNvPr id="5" name="34 Grupo"/>
          <p:cNvGrpSpPr>
            <a:grpSpLocks/>
          </p:cNvGrpSpPr>
          <p:nvPr/>
        </p:nvGrpSpPr>
        <p:grpSpPr bwMode="auto">
          <a:xfrm>
            <a:off x="142875" y="4783138"/>
            <a:ext cx="8658225" cy="646112"/>
            <a:chOff x="142844" y="4643446"/>
            <a:chExt cx="8657646" cy="646331"/>
          </a:xfrm>
        </p:grpSpPr>
        <p:sp>
          <p:nvSpPr>
            <p:cNvPr id="2060" name="Text Box 18"/>
            <p:cNvSpPr txBox="1">
              <a:spLocks noChangeArrowheads="1"/>
            </p:cNvSpPr>
            <p:nvPr/>
          </p:nvSpPr>
          <p:spPr bwMode="auto">
            <a:xfrm>
              <a:off x="2085318" y="4643446"/>
              <a:ext cx="6715172" cy="646331"/>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Permite medir el volumen de una disolución, utilizando matraces volumétricos calibrados con precisión </a:t>
              </a:r>
            </a:p>
          </p:txBody>
        </p:sp>
        <p:sp>
          <p:nvSpPr>
            <p:cNvPr id="2061"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Ventajas</a:t>
              </a:r>
            </a:p>
          </p:txBody>
        </p:sp>
        <p:cxnSp>
          <p:nvCxnSpPr>
            <p:cNvPr id="2062"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6" name="35 Grupo"/>
          <p:cNvGrpSpPr>
            <a:grpSpLocks/>
          </p:cNvGrpSpPr>
          <p:nvPr/>
        </p:nvGrpSpPr>
        <p:grpSpPr bwMode="auto">
          <a:xfrm>
            <a:off x="142875" y="5786438"/>
            <a:ext cx="8658225" cy="646112"/>
            <a:chOff x="142844" y="4643446"/>
            <a:chExt cx="8657646" cy="646331"/>
          </a:xfrm>
        </p:grpSpPr>
        <p:sp>
          <p:nvSpPr>
            <p:cNvPr id="2057" name="Text Box 18"/>
            <p:cNvSpPr txBox="1">
              <a:spLocks noChangeArrowheads="1"/>
            </p:cNvSpPr>
            <p:nvPr/>
          </p:nvSpPr>
          <p:spPr bwMode="auto">
            <a:xfrm>
              <a:off x="2085318" y="4643446"/>
              <a:ext cx="6715172" cy="646331"/>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El volumen de la mayoría de las disoluciones depende en parte de la temperatura (dilatación térmica)</a:t>
              </a:r>
            </a:p>
          </p:txBody>
        </p:sp>
        <p:sp>
          <p:nvSpPr>
            <p:cNvPr id="2058"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Desventajas</a:t>
              </a:r>
            </a:p>
          </p:txBody>
        </p:sp>
        <p:cxnSp>
          <p:nvCxnSpPr>
            <p:cNvPr id="2059"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6249440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ox(in)">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ox(in)">
                                      <p:cBhvr>
                                        <p:cTn id="12" dur="500"/>
                                        <p:tgtEl>
                                          <p:spTgt spid="2050"/>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ox(in)">
                                      <p:cBhvr>
                                        <p:cTn id="15" dur="500"/>
                                        <p:tgtEl>
                                          <p:spTgt spid="3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ox(in)">
                                      <p:cBhvr>
                                        <p:cTn id="20" dur="500"/>
                                        <p:tgtEl>
                                          <p:spTgt spid="6"/>
                                        </p:tgtEl>
                                      </p:cBhvr>
                                    </p:animEffect>
                                  </p:childTnLst>
                                </p:cTn>
                              </p:par>
                              <p:par>
                                <p:cTn id="21" presetID="4" presetClass="entr" presetSubtype="16"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ox(in)">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6"/>
          <p:cNvSpPr>
            <a:spLocks noChangeArrowheads="1"/>
          </p:cNvSpPr>
          <p:nvPr/>
        </p:nvSpPr>
        <p:spPr bwMode="auto">
          <a:xfrm>
            <a:off x="214313" y="928688"/>
            <a:ext cx="87868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sz="2000">
                <a:cs typeface="Times New Roman" pitchFamily="18" charset="0"/>
              </a:rPr>
              <a:t>Calcular la molaridad de una disolución que se preparó masando 71.0 g de Na</a:t>
            </a:r>
            <a:r>
              <a:rPr lang="es-MX" sz="2000" baseline="-25000">
                <a:cs typeface="Times New Roman" pitchFamily="18" charset="0"/>
              </a:rPr>
              <a:t>2</a:t>
            </a:r>
            <a:r>
              <a:rPr lang="es-MX" sz="2000">
                <a:cs typeface="Times New Roman" pitchFamily="18" charset="0"/>
              </a:rPr>
              <a:t>SO</a:t>
            </a:r>
            <a:r>
              <a:rPr lang="es-MX" sz="2000" baseline="-25000">
                <a:cs typeface="Times New Roman" pitchFamily="18" charset="0"/>
              </a:rPr>
              <a:t>4</a:t>
            </a:r>
            <a:r>
              <a:rPr lang="es-MX" sz="2000">
                <a:cs typeface="Times New Roman" pitchFamily="18" charset="0"/>
              </a:rPr>
              <a:t> y añadiendo suficiente agua hasta aforar un volumen de 500 mL.</a:t>
            </a:r>
            <a:endParaRPr lang="es-ES" sz="2000">
              <a:solidFill>
                <a:srgbClr val="067DD9"/>
              </a:solidFill>
            </a:endParaRPr>
          </a:p>
        </p:txBody>
      </p:sp>
      <p:sp>
        <p:nvSpPr>
          <p:cNvPr id="3079" name="Text Box 18"/>
          <p:cNvSpPr txBox="1">
            <a:spLocks noChangeArrowheads="1"/>
          </p:cNvSpPr>
          <p:nvPr/>
        </p:nvSpPr>
        <p:spPr bwMode="auto">
          <a:xfrm>
            <a:off x="571500" y="2701925"/>
            <a:ext cx="3214688" cy="369888"/>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M.M (Na</a:t>
            </a:r>
            <a:r>
              <a:rPr lang="es-ES" baseline="-25000">
                <a:solidFill>
                  <a:schemeClr val="accent2"/>
                </a:solidFill>
              </a:rPr>
              <a:t>2</a:t>
            </a:r>
            <a:r>
              <a:rPr lang="es-ES">
                <a:solidFill>
                  <a:schemeClr val="accent2"/>
                </a:solidFill>
              </a:rPr>
              <a:t>SO</a:t>
            </a:r>
            <a:r>
              <a:rPr lang="es-ES" baseline="-25000">
                <a:solidFill>
                  <a:schemeClr val="accent2"/>
                </a:solidFill>
              </a:rPr>
              <a:t>4</a:t>
            </a:r>
            <a:r>
              <a:rPr lang="es-ES">
                <a:solidFill>
                  <a:schemeClr val="accent2"/>
                </a:solidFill>
              </a:rPr>
              <a:t>) = 142 g/mol </a:t>
            </a:r>
          </a:p>
        </p:txBody>
      </p:sp>
      <p:grpSp>
        <p:nvGrpSpPr>
          <p:cNvPr id="2" name="28 Grupo"/>
          <p:cNvGrpSpPr>
            <a:grpSpLocks/>
          </p:cNvGrpSpPr>
          <p:nvPr/>
        </p:nvGrpSpPr>
        <p:grpSpPr bwMode="auto">
          <a:xfrm>
            <a:off x="4929188" y="2208213"/>
            <a:ext cx="2500312" cy="1363662"/>
            <a:chOff x="5857884" y="2000240"/>
            <a:chExt cx="1854200" cy="935037"/>
          </a:xfrm>
        </p:grpSpPr>
        <p:sp>
          <p:nvSpPr>
            <p:cNvPr id="3083" name="2 Rectángulo redondeado"/>
            <p:cNvSpPr>
              <a:spLocks noChangeArrowheads="1"/>
            </p:cNvSpPr>
            <p:nvPr/>
          </p:nvSpPr>
          <p:spPr bwMode="auto">
            <a:xfrm>
              <a:off x="5857884" y="2000240"/>
              <a:ext cx="1854200" cy="935037"/>
            </a:xfrm>
            <a:prstGeom prst="roundRect">
              <a:avLst>
                <a:gd name="adj" fmla="val 16667"/>
              </a:avLst>
            </a:prstGeom>
            <a:solidFill>
              <a:srgbClr val="CECEEF"/>
            </a:solidFill>
            <a:ln w="12700" algn="ctr">
              <a:solidFill>
                <a:srgbClr val="9C9CDF"/>
              </a:solidFill>
              <a:prstDash val="sysDash"/>
              <a:round/>
              <a:headEnd/>
              <a:tailEnd/>
            </a:ln>
          </p:spPr>
          <p:txBody>
            <a:bodyPr wrap="none"/>
            <a:lstStyle/>
            <a:p>
              <a:pPr algn="ctr"/>
              <a:endParaRPr lang="es-CL"/>
            </a:p>
          </p:txBody>
        </p:sp>
        <p:graphicFrame>
          <p:nvGraphicFramePr>
            <p:cNvPr id="3075" name="Object 3"/>
            <p:cNvGraphicFramePr>
              <a:graphicFrameLocks noChangeAspect="1"/>
            </p:cNvGraphicFramePr>
            <p:nvPr/>
          </p:nvGraphicFramePr>
          <p:xfrm>
            <a:off x="6000760" y="2214554"/>
            <a:ext cx="1651000" cy="501652"/>
          </p:xfrm>
          <a:graphic>
            <a:graphicData uri="http://schemas.openxmlformats.org/presentationml/2006/ole">
              <mc:AlternateContent xmlns:mc="http://schemas.openxmlformats.org/markup-compatibility/2006">
                <mc:Choice xmlns:v="urn:schemas-microsoft-com:vml" Requires="v">
                  <p:oleObj spid="_x0000_s3074" name="Equation" r:id="rId3" imgW="1650960" imgH="431640" progId="Equation.DSMT4">
                    <p:embed/>
                  </p:oleObj>
                </mc:Choice>
                <mc:Fallback>
                  <p:oleObj name="Equation" r:id="rId3" imgW="1650960" imgH="431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0760" y="2214554"/>
                          <a:ext cx="1651000" cy="50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3074" name="Object 4"/>
          <p:cNvGraphicFramePr>
            <a:graphicFrameLocks noChangeAspect="1"/>
          </p:cNvGraphicFramePr>
          <p:nvPr/>
        </p:nvGraphicFramePr>
        <p:xfrm>
          <a:off x="1143000" y="4214813"/>
          <a:ext cx="6819900" cy="1606550"/>
        </p:xfrm>
        <a:graphic>
          <a:graphicData uri="http://schemas.openxmlformats.org/presentationml/2006/ole">
            <mc:AlternateContent xmlns:mc="http://schemas.openxmlformats.org/markup-compatibility/2006">
              <mc:Choice xmlns:v="urn:schemas-microsoft-com:vml" Requires="v">
                <p:oleObj spid="_x0000_s3075" name="Equation" r:id="rId5" imgW="2857320" imgH="672840" progId="Equation.DSMT4">
                  <p:embed/>
                </p:oleObj>
              </mc:Choice>
              <mc:Fallback>
                <p:oleObj name="Equation" r:id="rId5" imgW="2857320" imgH="6728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4214813"/>
                        <a:ext cx="6819900" cy="160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3" name="Group 2"/>
          <p:cNvGrpSpPr>
            <a:grpSpLocks/>
          </p:cNvGrpSpPr>
          <p:nvPr/>
        </p:nvGrpSpPr>
        <p:grpSpPr bwMode="auto">
          <a:xfrm>
            <a:off x="131763" y="-100013"/>
            <a:ext cx="4872037" cy="719138"/>
            <a:chOff x="83" y="-63"/>
            <a:chExt cx="3069" cy="453"/>
          </a:xfrm>
        </p:grpSpPr>
        <p:sp>
          <p:nvSpPr>
            <p:cNvPr id="3081" name="37 Rectángulo redondeado"/>
            <p:cNvSpPr>
              <a:spLocks noChangeArrowheads="1"/>
            </p:cNvSpPr>
            <p:nvPr/>
          </p:nvSpPr>
          <p:spPr bwMode="auto">
            <a:xfrm>
              <a:off x="83" y="-63"/>
              <a:ext cx="3069"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3082" name="38 CuadroTexto"/>
            <p:cNvSpPr txBox="1">
              <a:spLocks noChangeArrowheads="1"/>
            </p:cNvSpPr>
            <p:nvPr/>
          </p:nvSpPr>
          <p:spPr bwMode="auto">
            <a:xfrm>
              <a:off x="160" y="4"/>
              <a:ext cx="98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CL" sz="2800" b="1">
                  <a:solidFill>
                    <a:srgbClr val="404040"/>
                  </a:solidFill>
                </a:rPr>
                <a:t>Ejemplo</a:t>
              </a:r>
            </a:p>
          </p:txBody>
        </p:sp>
      </p:grpSp>
      <p:pic>
        <p:nvPicPr>
          <p:cNvPr id="3080" name="5 Imagen" descr="ico_conceptos.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211638" y="44450"/>
            <a:ext cx="723900"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74702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079"/>
                                        </p:tgtEl>
                                        <p:attrNameLst>
                                          <p:attrName>style.visibility</p:attrName>
                                        </p:attrNameLst>
                                      </p:cBhvr>
                                      <p:to>
                                        <p:strVal val="visible"/>
                                      </p:to>
                                    </p:set>
                                    <p:animEffect transition="in" filter="box(in)">
                                      <p:cBhvr>
                                        <p:cTn id="15" dur="500"/>
                                        <p:tgtEl>
                                          <p:spTgt spid="307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box(in)">
                                      <p:cBhvr>
                                        <p:cTn id="20"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07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9" name="16 Grupo"/>
          <p:cNvGrpSpPr>
            <a:grpSpLocks/>
          </p:cNvGrpSpPr>
          <p:nvPr/>
        </p:nvGrpSpPr>
        <p:grpSpPr bwMode="auto">
          <a:xfrm>
            <a:off x="131763" y="-100013"/>
            <a:ext cx="7869237" cy="860426"/>
            <a:chOff x="131763" y="-100013"/>
            <a:chExt cx="7869245" cy="860426"/>
          </a:xfrm>
        </p:grpSpPr>
        <p:grpSp>
          <p:nvGrpSpPr>
            <p:cNvPr id="4113" name="Group 2"/>
            <p:cNvGrpSpPr>
              <a:grpSpLocks/>
            </p:cNvGrpSpPr>
            <p:nvPr/>
          </p:nvGrpSpPr>
          <p:grpSpPr bwMode="auto">
            <a:xfrm>
              <a:off x="131763" y="-100013"/>
              <a:ext cx="7797019" cy="719138"/>
              <a:chOff x="83" y="-63"/>
              <a:chExt cx="3877" cy="453"/>
            </a:xfrm>
          </p:grpSpPr>
          <p:sp>
            <p:nvSpPr>
              <p:cNvPr id="4115" name="37 Rectángulo redondeado"/>
              <p:cNvSpPr>
                <a:spLocks noChangeArrowheads="1"/>
              </p:cNvSpPr>
              <p:nvPr/>
            </p:nvSpPr>
            <p:spPr bwMode="auto">
              <a:xfrm>
                <a:off x="83" y="-63"/>
                <a:ext cx="3877" cy="453"/>
              </a:xfrm>
              <a:prstGeom prst="roundRect">
                <a:avLst>
                  <a:gd name="adj" fmla="val 16667"/>
                </a:avLst>
              </a:prstGeom>
              <a:solidFill>
                <a:srgbClr val="D9D9D9"/>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s-CL"/>
              </a:p>
            </p:txBody>
          </p:sp>
          <p:sp>
            <p:nvSpPr>
              <p:cNvPr id="4116" name="38 CuadroTexto"/>
              <p:cNvSpPr txBox="1">
                <a:spLocks noChangeArrowheads="1"/>
              </p:cNvSpPr>
              <p:nvPr/>
            </p:nvSpPr>
            <p:spPr bwMode="auto">
              <a:xfrm>
                <a:off x="160" y="4"/>
                <a:ext cx="345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800" b="1">
                    <a:solidFill>
                      <a:srgbClr val="404040"/>
                    </a:solidFill>
                  </a:rPr>
                  <a:t>1. Unidades químicas de concentración</a:t>
                </a:r>
                <a:endParaRPr lang="es-CL" sz="2800" b="1">
                  <a:solidFill>
                    <a:srgbClr val="404040"/>
                  </a:solidFill>
                </a:endParaRPr>
              </a:p>
            </p:txBody>
          </p:sp>
        </p:grpSp>
        <p:pic>
          <p:nvPicPr>
            <p:cNvPr id="4114" name="5 Imagen" descr="ico_concepto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77101" y="0"/>
              <a:ext cx="723907"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7"/>
          <p:cNvGrpSpPr>
            <a:grpSpLocks/>
          </p:cNvGrpSpPr>
          <p:nvPr/>
        </p:nvGrpSpPr>
        <p:grpSpPr bwMode="auto">
          <a:xfrm>
            <a:off x="0" y="765175"/>
            <a:ext cx="8243888" cy="396875"/>
            <a:chOff x="0" y="482"/>
            <a:chExt cx="5193" cy="250"/>
          </a:xfrm>
        </p:grpSpPr>
        <p:sp>
          <p:nvSpPr>
            <p:cNvPr id="4111" name="40 CuadroTexto"/>
            <p:cNvSpPr txBox="1">
              <a:spLocks noChangeArrowheads="1"/>
            </p:cNvSpPr>
            <p:nvPr/>
          </p:nvSpPr>
          <p:spPr bwMode="auto">
            <a:xfrm>
              <a:off x="22" y="482"/>
              <a:ext cx="51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_tradnl" sz="2000" b="1">
                  <a:solidFill>
                    <a:srgbClr val="7F7F7F"/>
                  </a:solidFill>
                </a:rPr>
                <a:t>1.2 Molalidad (m)</a:t>
              </a:r>
              <a:endParaRPr lang="es-CL" sz="2000" b="1">
                <a:solidFill>
                  <a:srgbClr val="7F7F7F"/>
                </a:solidFill>
              </a:endParaRPr>
            </a:p>
          </p:txBody>
        </p:sp>
        <p:cxnSp>
          <p:nvCxnSpPr>
            <p:cNvPr id="26" name="25 Conector recto"/>
            <p:cNvCxnSpPr/>
            <p:nvPr/>
          </p:nvCxnSpPr>
          <p:spPr>
            <a:xfrm>
              <a:off x="0" y="720"/>
              <a:ext cx="1973" cy="1"/>
            </a:xfrm>
            <a:prstGeom prst="line">
              <a:avLst/>
            </a:prstGeom>
            <a:ln>
              <a:solidFill>
                <a:srgbClr val="067DD9"/>
              </a:solidFill>
            </a:ln>
          </p:spPr>
          <p:style>
            <a:lnRef idx="1">
              <a:schemeClr val="accent1"/>
            </a:lnRef>
            <a:fillRef idx="0">
              <a:schemeClr val="accent1"/>
            </a:fillRef>
            <a:effectRef idx="0">
              <a:schemeClr val="accent1"/>
            </a:effectRef>
            <a:fontRef idx="minor">
              <a:schemeClr val="tx1"/>
            </a:fontRef>
          </p:style>
        </p:cxnSp>
      </p:grpSp>
      <p:sp>
        <p:nvSpPr>
          <p:cNvPr id="27" name="Rectangle 6"/>
          <p:cNvSpPr>
            <a:spLocks noChangeArrowheads="1"/>
          </p:cNvSpPr>
          <p:nvPr/>
        </p:nvSpPr>
        <p:spPr bwMode="auto">
          <a:xfrm>
            <a:off x="142875" y="1285875"/>
            <a:ext cx="87868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s-MX">
                <a:cs typeface="Times New Roman" pitchFamily="18" charset="0"/>
              </a:rPr>
              <a:t>La molalidad (m) es el número de moles de soluto que contiene un kilogramo de disolvente. Para preparar disoluciones de una determinada molalidad, no se emplea un matraz aforado como en el caso de la molaridad, sino que se puede emplear un </a:t>
            </a:r>
            <a:r>
              <a:rPr lang="es-MX" b="1">
                <a:solidFill>
                  <a:srgbClr val="067DD9"/>
                </a:solidFill>
                <a:cs typeface="Times New Roman" pitchFamily="18" charset="0"/>
              </a:rPr>
              <a:t>vaso de precipitado </a:t>
            </a:r>
            <a:r>
              <a:rPr lang="es-MX">
                <a:cs typeface="Times New Roman" pitchFamily="18" charset="0"/>
              </a:rPr>
              <a:t>y masar en </a:t>
            </a:r>
            <a:r>
              <a:rPr lang="es-MX" b="1">
                <a:solidFill>
                  <a:srgbClr val="067DD9"/>
                </a:solidFill>
                <a:cs typeface="Times New Roman" pitchFamily="18" charset="0"/>
              </a:rPr>
              <a:t>balanza analítica</a:t>
            </a:r>
            <a:r>
              <a:rPr lang="es-MX">
                <a:cs typeface="Times New Roman" pitchFamily="18" charset="0"/>
              </a:rPr>
              <a:t>.</a:t>
            </a:r>
            <a:endParaRPr lang="es-ES"/>
          </a:p>
        </p:txBody>
      </p:sp>
      <p:sp>
        <p:nvSpPr>
          <p:cNvPr id="31" name="Text Box 9"/>
          <p:cNvSpPr txBox="1">
            <a:spLocks noChangeArrowheads="1"/>
          </p:cNvSpPr>
          <p:nvPr/>
        </p:nvSpPr>
        <p:spPr bwMode="auto">
          <a:xfrm>
            <a:off x="1857375" y="3929063"/>
            <a:ext cx="5786438" cy="369887"/>
          </a:xfrm>
          <a:prstGeom prst="rect">
            <a:avLst/>
          </a:prstGeom>
          <a:solidFill>
            <a:schemeClr val="accent2">
              <a:alpha val="25098"/>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t>m = X moles de soluto en 1000 gramos de disolvente</a:t>
            </a:r>
          </a:p>
        </p:txBody>
      </p:sp>
      <p:grpSp>
        <p:nvGrpSpPr>
          <p:cNvPr id="5" name="34 Grupo"/>
          <p:cNvGrpSpPr>
            <a:grpSpLocks/>
          </p:cNvGrpSpPr>
          <p:nvPr/>
        </p:nvGrpSpPr>
        <p:grpSpPr bwMode="auto">
          <a:xfrm>
            <a:off x="142875" y="4783138"/>
            <a:ext cx="8658225" cy="646112"/>
            <a:chOff x="142844" y="4643442"/>
            <a:chExt cx="8657646" cy="646550"/>
          </a:xfrm>
        </p:grpSpPr>
        <p:sp>
          <p:nvSpPr>
            <p:cNvPr id="4108" name="Text Box 18"/>
            <p:cNvSpPr txBox="1">
              <a:spLocks noChangeArrowheads="1"/>
            </p:cNvSpPr>
            <p:nvPr/>
          </p:nvSpPr>
          <p:spPr bwMode="auto">
            <a:xfrm>
              <a:off x="2085318" y="4643442"/>
              <a:ext cx="6715172" cy="64655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La molalidad no está en función del volumen, es independiente de la temperatura y la presión </a:t>
              </a:r>
            </a:p>
          </p:txBody>
        </p:sp>
        <p:sp>
          <p:nvSpPr>
            <p:cNvPr id="4109"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Ventajas</a:t>
              </a:r>
            </a:p>
          </p:txBody>
        </p:sp>
        <p:cxnSp>
          <p:nvCxnSpPr>
            <p:cNvPr id="4110"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6" name="35 Grupo"/>
          <p:cNvGrpSpPr>
            <a:grpSpLocks/>
          </p:cNvGrpSpPr>
          <p:nvPr/>
        </p:nvGrpSpPr>
        <p:grpSpPr bwMode="auto">
          <a:xfrm>
            <a:off x="142875" y="5786438"/>
            <a:ext cx="8658225" cy="646112"/>
            <a:chOff x="142844" y="4643442"/>
            <a:chExt cx="8657646" cy="646550"/>
          </a:xfrm>
        </p:grpSpPr>
        <p:sp>
          <p:nvSpPr>
            <p:cNvPr id="4105" name="Text Box 18"/>
            <p:cNvSpPr txBox="1">
              <a:spLocks noChangeArrowheads="1"/>
            </p:cNvSpPr>
            <p:nvPr/>
          </p:nvSpPr>
          <p:spPr bwMode="auto">
            <a:xfrm>
              <a:off x="2085318" y="4643442"/>
              <a:ext cx="6715172" cy="646550"/>
            </a:xfrm>
            <a:prstGeom prst="rect">
              <a:avLst/>
            </a:prstGeom>
            <a:solidFill>
              <a:schemeClr val="accent2">
                <a:alpha val="10196"/>
              </a:scheme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Para relacionarla con la molaridad se requiere conocer la densidad de la disolución</a:t>
              </a:r>
            </a:p>
          </p:txBody>
        </p:sp>
        <p:sp>
          <p:nvSpPr>
            <p:cNvPr id="4106" name="Text Box 110"/>
            <p:cNvSpPr txBox="1">
              <a:spLocks noChangeArrowheads="1"/>
            </p:cNvSpPr>
            <p:nvPr/>
          </p:nvSpPr>
          <p:spPr bwMode="auto">
            <a:xfrm>
              <a:off x="142844" y="4774180"/>
              <a:ext cx="1500198" cy="369332"/>
            </a:xfrm>
            <a:prstGeom prst="rect">
              <a:avLst/>
            </a:prstGeom>
            <a:solidFill>
              <a:srgbClr val="067DD9">
                <a:alpha val="39999"/>
              </a:srgbClr>
            </a:solidFill>
            <a:ln w="28575" algn="ctr">
              <a:solidFill>
                <a:srgbClr val="067DD9"/>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s-ES">
                  <a:solidFill>
                    <a:schemeClr val="accent2"/>
                  </a:solidFill>
                </a:rPr>
                <a:t>Desventajas</a:t>
              </a:r>
            </a:p>
          </p:txBody>
        </p:sp>
        <p:cxnSp>
          <p:nvCxnSpPr>
            <p:cNvPr id="4107" name="AutoShape 36"/>
            <p:cNvCxnSpPr>
              <a:cxnSpLocks noChangeShapeType="1"/>
            </p:cNvCxnSpPr>
            <p:nvPr/>
          </p:nvCxnSpPr>
          <p:spPr bwMode="auto">
            <a:xfrm flipV="1">
              <a:off x="1643042" y="5000636"/>
              <a:ext cx="442903" cy="0"/>
            </a:xfrm>
            <a:prstGeom prst="straightConnector1">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cxnSp>
      </p:grpSp>
      <p:graphicFrame>
        <p:nvGraphicFramePr>
          <p:cNvPr id="4098" name="Object 21"/>
          <p:cNvGraphicFramePr>
            <a:graphicFrameLocks noChangeAspect="1"/>
          </p:cNvGraphicFramePr>
          <p:nvPr/>
        </p:nvGraphicFramePr>
        <p:xfrm>
          <a:off x="1785938" y="2571750"/>
          <a:ext cx="5929312" cy="1098550"/>
        </p:xfrm>
        <a:graphic>
          <a:graphicData uri="http://schemas.openxmlformats.org/presentationml/2006/ole">
            <mc:AlternateContent xmlns:mc="http://schemas.openxmlformats.org/markup-compatibility/2006">
              <mc:Choice xmlns:v="urn:schemas-microsoft-com:vml" Requires="v">
                <p:oleObj spid="_x0000_s4098" name="Equation" r:id="rId4" imgW="2260440" imgH="419040" progId="Equation.DSMT4">
                  <p:embed/>
                </p:oleObj>
              </mc:Choice>
              <mc:Fallback>
                <p:oleObj name="Equation" r:id="rId4" imgW="2260440" imgH="419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5938" y="2571750"/>
                        <a:ext cx="5929312"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292801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box(in)">
                                      <p:cBhvr>
                                        <p:cTn id="12" dur="500"/>
                                        <p:tgtEl>
                                          <p:spTgt spid="409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ox(in)">
                                      <p:cBhvr>
                                        <p:cTn id="15" dur="500"/>
                                        <p:tgtEl>
                                          <p:spTgt spid="3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ox(in)">
                                      <p:cBhvr>
                                        <p:cTn id="20" dur="500"/>
                                        <p:tgtEl>
                                          <p:spTgt spid="5"/>
                                        </p:tgtEl>
                                      </p:cBhvr>
                                    </p:animEffect>
                                  </p:childTnLst>
                                </p:cTn>
                              </p:par>
                              <p:par>
                                <p:cTn id="21" presetID="4" presetClass="entr" presetSubtype="16"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ox(i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802</Words>
  <Application>Microsoft Office PowerPoint</Application>
  <PresentationFormat>Presentación en pantalla (4:3)</PresentationFormat>
  <Paragraphs>130</Paragraphs>
  <Slides>16</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16</vt:i4>
      </vt:variant>
    </vt:vector>
  </HeadingPairs>
  <TitlesOfParts>
    <vt:vector size="18" baseType="lpstr">
      <vt:lpstr>Tema de Office</vt:lpstr>
      <vt:lpstr>MathType 6.0 Equation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Elena</dc:creator>
  <cp:lastModifiedBy>Elena</cp:lastModifiedBy>
  <cp:revision>1</cp:revision>
  <dcterms:created xsi:type="dcterms:W3CDTF">2015-05-30T01:08:35Z</dcterms:created>
  <dcterms:modified xsi:type="dcterms:W3CDTF">2015-05-30T01:11:12Z</dcterms:modified>
</cp:coreProperties>
</file>